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4" y="253424"/>
            <a:ext cx="4884772" cy="1456107"/>
          </a:xfrm>
          <a:prstGeom prst="rect">
            <a:avLst/>
          </a:prstGeom>
          <a:effectLst>
            <a:glow rad="355600">
              <a:schemeClr val="tx1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65" y="2840163"/>
            <a:ext cx="11396870" cy="1172646"/>
          </a:xfrm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unchurched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 rot="21123731" flipV="1">
            <a:off x="2192360" y="683124"/>
            <a:ext cx="8326846" cy="1196414"/>
          </a:xfrm>
          <a:prstGeom prst="rect">
            <a:avLst/>
          </a:prstGeom>
          <a:effectLst>
            <a:glow rad="50800">
              <a:schemeClr val="tx1"/>
            </a:glo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16" y="602587"/>
            <a:ext cx="1819988" cy="1106944"/>
          </a:xfrm>
          <a:prstGeom prst="rect">
            <a:avLst/>
          </a:prstGeom>
          <a:noFill/>
          <a:ln>
            <a:noFill/>
          </a:ln>
          <a:effectLst>
            <a:glow rad="1397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33833" y="2133600"/>
            <a:ext cx="11495309" cy="44958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sz="3200" dirty="0" smtClean="0"/>
              <a:t>If you were looking for a church in the area, what kinds of things would you look for?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en-US" sz="3200" dirty="0" smtClean="0"/>
              <a:t>What advice would you give me as a layperson in my church? What could I do for you?</a:t>
            </a:r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7852" y="1447800"/>
            <a:ext cx="11477748" cy="510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Small Groups/House Churches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  <a:p>
            <a:pPr marL="0" indent="0" algn="just">
              <a:buNone/>
            </a:pPr>
            <a:r>
              <a:rPr lang="en-US" sz="4000" dirty="0" smtClean="0"/>
              <a:t>Dialogue questions for </a:t>
            </a:r>
            <a:r>
              <a:rPr lang="en-US" sz="4000" dirty="0" smtClean="0"/>
              <a:t>small groups</a:t>
            </a:r>
            <a:r>
              <a:rPr lang="en-US" sz="4000" dirty="0" smtClean="0"/>
              <a:t>:</a:t>
            </a:r>
          </a:p>
          <a:p>
            <a:pPr algn="just"/>
            <a:r>
              <a:rPr lang="en-US" sz="2800" dirty="0" smtClean="0"/>
              <a:t>Why are we </a:t>
            </a:r>
            <a:r>
              <a:rPr lang="en-US" sz="2800" dirty="0" smtClean="0"/>
              <a:t>part of this small group?</a:t>
            </a:r>
            <a:endParaRPr lang="en-US" sz="2800" dirty="0" smtClean="0"/>
          </a:p>
          <a:p>
            <a:pPr algn="just"/>
            <a:r>
              <a:rPr lang="en-US" sz="2800" dirty="0" smtClean="0"/>
              <a:t>What is special about this </a:t>
            </a:r>
            <a:r>
              <a:rPr lang="en-US" sz="2800" dirty="0" smtClean="0"/>
              <a:t>group?</a:t>
            </a:r>
            <a:endParaRPr lang="en-US" sz="2800" dirty="0" smtClean="0"/>
          </a:p>
          <a:p>
            <a:pPr algn="just"/>
            <a:r>
              <a:rPr lang="en-US" sz="2800" dirty="0" smtClean="0"/>
              <a:t>What might someone new to this </a:t>
            </a:r>
            <a:r>
              <a:rPr lang="en-US" sz="2800" dirty="0" smtClean="0"/>
              <a:t>group </a:t>
            </a:r>
            <a:r>
              <a:rPr lang="en-US" sz="2800" dirty="0" smtClean="0"/>
              <a:t>gain by being with us?</a:t>
            </a:r>
          </a:p>
          <a:p>
            <a:pPr algn="just"/>
            <a:r>
              <a:rPr lang="en-US" sz="2800" dirty="0"/>
              <a:t>What might our congregation gain by inviting friends to visit with us for worship and other </a:t>
            </a:r>
            <a:r>
              <a:rPr lang="en-US" sz="2800" dirty="0" smtClean="0"/>
              <a:t>events?</a:t>
            </a: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7853" y="1600200"/>
            <a:ext cx="11492261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Small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Group </a:t>
            </a:r>
            <a:r>
              <a:rPr lang="en-US" sz="4400" dirty="0" smtClean="0"/>
              <a:t>(cont)</a:t>
            </a:r>
          </a:p>
          <a:p>
            <a:pPr marL="0" indent="0" algn="just">
              <a:buNone/>
            </a:pPr>
            <a:endParaRPr lang="en-US" sz="1200" b="1" dirty="0"/>
          </a:p>
          <a:p>
            <a:pPr algn="just"/>
            <a:r>
              <a:rPr lang="en-US" sz="3200" dirty="0" smtClean="0"/>
              <a:t>How do we invite friends to visit our </a:t>
            </a:r>
            <a:r>
              <a:rPr lang="en-US" sz="3200" dirty="0" smtClean="0"/>
              <a:t>Church/Group?</a:t>
            </a:r>
            <a:endParaRPr lang="en-US" sz="3200" dirty="0" smtClean="0"/>
          </a:p>
          <a:p>
            <a:pPr algn="just"/>
            <a:r>
              <a:rPr lang="en-US" sz="3200" dirty="0" smtClean="0"/>
              <a:t>How are newcomers welcomed and encouraged to become part of us?</a:t>
            </a:r>
          </a:p>
          <a:p>
            <a:pPr algn="just"/>
            <a:r>
              <a:rPr lang="en-US" sz="3200" dirty="0" smtClean="0"/>
              <a:t>Are we ready to invite people?</a:t>
            </a:r>
            <a:endParaRPr lang="en-US" sz="3200" dirty="0"/>
          </a:p>
        </p:txBody>
      </p:sp>
      <p:pic>
        <p:nvPicPr>
          <p:cNvPr id="6" name="Picture 2" descr="http://vator.tv/images/attachments/010611085517clipart_board_mee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29" y="4397827"/>
            <a:ext cx="2830286" cy="2122715"/>
          </a:xfrm>
          <a:prstGeom prst="rect">
            <a:avLst/>
          </a:prstGeom>
          <a:ln>
            <a:noFill/>
          </a:ln>
          <a:effectLst>
            <a:glow rad="228600">
              <a:schemeClr val="tx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21104" y="1600200"/>
            <a:ext cx="11539592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latin typeface="Limelight" panose="02000000000000000000" pitchFamily="2" charset="0"/>
              </a:rPr>
              <a:t>Small </a:t>
            </a:r>
            <a:r>
              <a:rPr lang="en-US" sz="3600" b="1" dirty="0" smtClean="0">
                <a:latin typeface="Limelight" panose="02000000000000000000" pitchFamily="2" charset="0"/>
              </a:rPr>
              <a:t>Group </a:t>
            </a:r>
            <a:r>
              <a:rPr lang="en-US" sz="3600" dirty="0"/>
              <a:t>(</a:t>
            </a:r>
            <a:r>
              <a:rPr lang="en-US" sz="3600" dirty="0" smtClean="0"/>
              <a:t>cont)</a:t>
            </a:r>
            <a:endParaRPr lang="en-US" sz="3600" dirty="0"/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B050"/>
                </a:solidFill>
                <a:latin typeface="Limelight" panose="02000000000000000000" pitchFamily="2" charset="0"/>
              </a:rPr>
              <a:t>Role Plays</a:t>
            </a:r>
            <a:r>
              <a:rPr lang="en-US" sz="2800" dirty="0" smtClean="0"/>
              <a:t>: Take turns giving the invitation. The person receiving the invitation will ask why they are invited to the event/service.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Limelight" panose="02000000000000000000" pitchFamily="2" charset="0"/>
              </a:rPr>
              <a:t>Scenario 1</a:t>
            </a:r>
            <a:r>
              <a:rPr lang="en-US" sz="2800" dirty="0" smtClean="0"/>
              <a:t>: Invite a friend to come to a worship service to hear about Jesus.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</a:rPr>
              <a:t>Sc</a:t>
            </a:r>
            <a:r>
              <a:rPr lang="en-US" sz="2800" dirty="0" smtClean="0">
                <a:solidFill>
                  <a:srgbClr val="00B050"/>
                </a:solidFill>
                <a:latin typeface="Limelight" panose="02000000000000000000" pitchFamily="2" charset="0"/>
              </a:rPr>
              <a:t>enario 2</a:t>
            </a:r>
            <a:r>
              <a:rPr lang="en-US" sz="2800" dirty="0" smtClean="0"/>
              <a:t>: Invite a friend to go to a movie with a Christian theme.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</a:rPr>
              <a:t>Sc</a:t>
            </a:r>
            <a:r>
              <a:rPr lang="en-US" sz="2800" dirty="0" smtClean="0">
                <a:solidFill>
                  <a:srgbClr val="00B050"/>
                </a:solidFill>
                <a:latin typeface="Limelight" panose="02000000000000000000" pitchFamily="2" charset="0"/>
              </a:rPr>
              <a:t>enario 3</a:t>
            </a:r>
            <a:r>
              <a:rPr lang="en-US" sz="2800" dirty="0" smtClean="0"/>
              <a:t>: Invite a friend to go with you to provide social care. 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60859" y="1600200"/>
            <a:ext cx="11446827" cy="4495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Unchurched people want to talk about </a:t>
            </a:r>
            <a:r>
              <a:rPr lang="en-US" sz="3600" b="1" u="sng" dirty="0" smtClean="0">
                <a:solidFill>
                  <a:srgbClr val="00B050"/>
                </a:solidFill>
                <a:latin typeface="Limelight" panose="02000000000000000000" pitchFamily="2" charset="0"/>
              </a:rPr>
              <a:t>GOD</a:t>
            </a:r>
            <a:r>
              <a:rPr lang="en-US" sz="3600" dirty="0" smtClean="0"/>
              <a:t>.</a:t>
            </a:r>
          </a:p>
          <a:p>
            <a:endParaRPr lang="en-US" sz="1200" dirty="0"/>
          </a:p>
          <a:p>
            <a:pPr algn="just"/>
            <a:r>
              <a:rPr lang="en-US" sz="3600" dirty="0" smtClean="0"/>
              <a:t>Surveys report </a:t>
            </a:r>
            <a:r>
              <a:rPr lang="en-US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90%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 </a:t>
            </a:r>
            <a:r>
              <a:rPr lang="en-US" sz="3600" dirty="0" smtClean="0"/>
              <a:t>of today’s unchurched will come to church if invited by a family member or friend.</a:t>
            </a:r>
            <a:endParaRPr lang="en-US" sz="3600" dirty="0"/>
          </a:p>
        </p:txBody>
      </p:sp>
      <p:pic>
        <p:nvPicPr>
          <p:cNvPr id="6" name="Picture 3" descr="C:\Users\jjames\AppData\Local\Microsoft\Windows\Temporary Internet Files\Content.IE5\N80DDKT2\MC9004398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11" y="5141843"/>
            <a:ext cx="3843246" cy="1487557"/>
          </a:xfrm>
          <a:prstGeom prst="rect">
            <a:avLst/>
          </a:prstGeom>
          <a:noFill/>
          <a:effectLst>
            <a:glow rad="317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57808" y="1600200"/>
            <a:ext cx="11449878" cy="51816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The unchurched also includes the  “formerly” churched and spiritually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WOUNDED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sz="3200" dirty="0" smtClean="0"/>
          </a:p>
          <a:p>
            <a:pPr algn="just"/>
            <a:r>
              <a:rPr lang="en-US" sz="3200" dirty="0" smtClean="0"/>
              <a:t>Unchurched people are most impressed by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LOVING-KINDNESS</a:t>
            </a:r>
          </a:p>
          <a:p>
            <a:pPr marL="0" indent="0">
              <a:buNone/>
            </a:pPr>
            <a:endParaRPr lang="en-US" sz="3200" b="1" u="sng" dirty="0"/>
          </a:p>
          <a:p>
            <a:pPr algn="just"/>
            <a:r>
              <a:rPr lang="en-US" sz="3200" b="1" dirty="0">
                <a:solidFill>
                  <a:srgbClr val="00B050"/>
                </a:solidFill>
                <a:latin typeface="Limelight" panose="02000000000000000000" pitchFamily="2" charset="0"/>
              </a:rPr>
              <a:t>THIRTEEN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percent of unchurched Americans desire someone with whom to discuss their </a:t>
            </a:r>
            <a:r>
              <a:rPr lang="en-US" sz="3200" dirty="0" smtClean="0"/>
              <a:t>personal </a:t>
            </a:r>
            <a:r>
              <a:rPr lang="en-US" sz="3200" dirty="0"/>
              <a:t>and</a:t>
            </a:r>
            <a:r>
              <a:rPr lang="en-US" sz="3200" b="1" dirty="0"/>
              <a:t> </a:t>
            </a:r>
            <a:r>
              <a:rPr lang="en-US" sz="3200" dirty="0" smtClean="0"/>
              <a:t>spiritual </a:t>
            </a:r>
            <a:r>
              <a:rPr lang="en-US" sz="3200" dirty="0"/>
              <a:t>needs. 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4799" y="1600200"/>
            <a:ext cx="11555896" cy="5181600"/>
          </a:xfrm>
        </p:spPr>
        <p:txBody>
          <a:bodyPr>
            <a:normAutofit/>
          </a:bodyPr>
          <a:lstStyle/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At the same time Christians say they want to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WITNESS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effectively and talk with people one-on-one about </a:t>
            </a:r>
            <a:r>
              <a:rPr lang="en-US" sz="3200" dirty="0"/>
              <a:t>G</a:t>
            </a:r>
            <a:r>
              <a:rPr lang="en-US" sz="3200" dirty="0" smtClean="0"/>
              <a:t>od.</a:t>
            </a:r>
          </a:p>
          <a:p>
            <a:pPr algn="just"/>
            <a:endParaRPr lang="en-US" sz="3200" b="1" u="sng" dirty="0" smtClean="0"/>
          </a:p>
          <a:p>
            <a:pPr algn="just"/>
            <a:r>
              <a:rPr lang="en-US" sz="3200" dirty="0"/>
              <a:t>Get together with your church’s </a:t>
            </a:r>
            <a:r>
              <a:rPr lang="en-US" sz="3200" b="1" i="1" dirty="0"/>
              <a:t>“</a:t>
            </a:r>
            <a:r>
              <a:rPr lang="en-US" sz="3200" b="1" dirty="0">
                <a:solidFill>
                  <a:srgbClr val="00B050"/>
                </a:solidFill>
                <a:latin typeface="Limelight" panose="02000000000000000000" pitchFamily="2" charset="0"/>
              </a:rPr>
              <a:t>BRINGERS</a:t>
            </a:r>
            <a:r>
              <a:rPr lang="en-US" sz="3200" b="1" i="1" dirty="0"/>
              <a:t>,”</a:t>
            </a:r>
            <a:r>
              <a:rPr lang="en-US" sz="3200" dirty="0"/>
              <a:t> those who invite outsiders in your church.</a:t>
            </a:r>
          </a:p>
          <a:p>
            <a:pPr algn="just"/>
            <a:endParaRPr lang="en-US" sz="3200" b="1" u="sng" dirty="0"/>
          </a:p>
          <a:p>
            <a:pPr algn="just"/>
            <a:endParaRPr lang="en-US" sz="3200" b="1" u="sng" dirty="0" smtClean="0"/>
          </a:p>
          <a:p>
            <a:pPr algn="just"/>
            <a:endParaRPr lang="en-US" sz="3200" dirty="0" smtClean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11555896" cy="5257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Developing a relationship with the unchurched is important. </a:t>
            </a:r>
            <a:r>
              <a:rPr lang="en-US" sz="2800" i="1" dirty="0" smtClean="0"/>
              <a:t>Build Bridges of Friendship by</a:t>
            </a:r>
            <a:r>
              <a:rPr lang="en-US" sz="2800" dirty="0" smtClean="0"/>
              <a:t>:</a:t>
            </a:r>
          </a:p>
          <a:p>
            <a:pPr lvl="1" algn="just"/>
            <a:r>
              <a:rPr lang="en-US" sz="2800" dirty="0" smtClean="0"/>
              <a:t>Becoming personally acquainted with unchurched people;</a:t>
            </a:r>
          </a:p>
          <a:p>
            <a:pPr lvl="1" algn="just"/>
            <a:r>
              <a:rPr lang="en-US" sz="2800" dirty="0" smtClean="0"/>
              <a:t>Cultivating friendships;</a:t>
            </a:r>
          </a:p>
          <a:p>
            <a:pPr lvl="1" algn="just"/>
            <a:r>
              <a:rPr lang="en-US" sz="2800" dirty="0" smtClean="0"/>
              <a:t>Praying for your friends;</a:t>
            </a:r>
          </a:p>
          <a:p>
            <a:pPr lvl="1" algn="just"/>
            <a:r>
              <a:rPr lang="en-US" sz="2800" dirty="0" smtClean="0"/>
              <a:t>Sharing your social life with them;</a:t>
            </a:r>
          </a:p>
          <a:p>
            <a:pPr lvl="1" algn="just"/>
            <a:r>
              <a:rPr lang="en-US" sz="2800" dirty="0" smtClean="0"/>
              <a:t>Complimenting rather than condemn;</a:t>
            </a:r>
          </a:p>
          <a:p>
            <a:pPr lvl="1" algn="just"/>
            <a:r>
              <a:rPr lang="en-US" sz="2800" dirty="0" smtClean="0"/>
              <a:t>Talking about your journey of faith at the level of the unchurched person’s receptivity;</a:t>
            </a:r>
          </a:p>
          <a:p>
            <a:pPr lvl="1" algn="just"/>
            <a:r>
              <a:rPr lang="en-US" sz="2800" dirty="0" smtClean="0"/>
              <a:t>Believing God is at work in the unchurched whether or not you see progress.</a:t>
            </a: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81348" y="1600200"/>
            <a:ext cx="11592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algn="just"/>
            <a:r>
              <a:rPr lang="en-US" sz="3200" dirty="0" smtClean="0"/>
              <a:t>Ask the Holy Spirit to stir your spirit with </a:t>
            </a:r>
            <a:r>
              <a:rPr lang="en-US" sz="3200" dirty="0" smtClean="0">
                <a:solidFill>
                  <a:srgbClr val="FF0000"/>
                </a:solidFill>
                <a:latin typeface="Limelight" panose="02000000000000000000" pitchFamily="2" charset="0"/>
              </a:rPr>
              <a:t>Rom 10:</a:t>
            </a:r>
            <a:r>
              <a:rPr lang="en-US" sz="3200" baseline="30000" dirty="0" smtClean="0">
                <a:solidFill>
                  <a:srgbClr val="FF0000"/>
                </a:solidFill>
                <a:latin typeface="Limelight" panose="02000000000000000000" pitchFamily="2" charset="0"/>
              </a:rPr>
              <a:t>14</a:t>
            </a:r>
            <a:r>
              <a:rPr lang="en-US" sz="3200" dirty="0" smtClean="0">
                <a:solidFill>
                  <a:srgbClr val="FF0000"/>
                </a:solidFill>
                <a:latin typeface="Limelight" panose="02000000000000000000" pitchFamily="2" charset="0"/>
              </a:rPr>
              <a:t> </a:t>
            </a:r>
            <a:r>
              <a:rPr lang="en-US" sz="3200" i="1" dirty="0" smtClean="0"/>
              <a:t>“How, then, can they call on the one they have not </a:t>
            </a:r>
            <a:r>
              <a:rPr lang="en-US" sz="3200" dirty="0" smtClean="0"/>
              <a:t>believed </a:t>
            </a:r>
            <a:r>
              <a:rPr lang="en-US" sz="3200" i="1" dirty="0" smtClean="0"/>
              <a:t>in? And how can they believe in the one of whom they have not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HEARD</a:t>
            </a:r>
            <a:r>
              <a:rPr lang="en-US" sz="3200" i="1" dirty="0" smtClean="0"/>
              <a:t>?</a:t>
            </a:r>
            <a:r>
              <a:rPr lang="en-US" sz="3200" dirty="0" smtClean="0"/>
              <a:t> </a:t>
            </a:r>
            <a:r>
              <a:rPr lang="en-US" sz="3200" i="1" dirty="0" smtClean="0"/>
              <a:t>And how can they hear without someone preaching to them?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94599" y="1600200"/>
            <a:ext cx="11552843" cy="44958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The unchurched yearn for a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COMMUNITY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in which to belong.</a:t>
            </a:r>
          </a:p>
          <a:p>
            <a:pPr algn="just"/>
            <a:r>
              <a:rPr lang="en-US" sz="3200" dirty="0" smtClean="0"/>
              <a:t>Belonging leads to change in beliefs and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VALUES</a:t>
            </a:r>
            <a:endParaRPr lang="en-US" sz="3200" dirty="0" smtClean="0">
              <a:solidFill>
                <a:srgbClr val="00B050"/>
              </a:solidFill>
              <a:latin typeface="Limelight" panose="02000000000000000000" pitchFamily="2" charset="0"/>
            </a:endParaRPr>
          </a:p>
          <a:p>
            <a:pPr algn="just"/>
            <a:r>
              <a:rPr lang="en-US" sz="3200" dirty="0" smtClean="0"/>
              <a:t>Gallup’s survey revealed that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52%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of unchurched Americans indicate they intend to return to worship services.</a:t>
            </a:r>
          </a:p>
          <a:p>
            <a:pPr algn="just"/>
            <a:r>
              <a:rPr lang="en-US" sz="3200" dirty="0" smtClean="0"/>
              <a:t>The unchurched feel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GUILTY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about not attending church. </a:t>
            </a:r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4806" y="1828800"/>
            <a:ext cx="11509822" cy="48006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The unchurched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  <a:ea typeface="Segoe UI Black" panose="020B0A02040204020203" pitchFamily="34" charset="0"/>
              </a:rPr>
              <a:t>FEAR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they will feel out of place.</a:t>
            </a:r>
          </a:p>
          <a:p>
            <a:pPr algn="just"/>
            <a:r>
              <a:rPr lang="en-US" sz="3200" dirty="0" smtClean="0"/>
              <a:t>Many believe church to be the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  <a:ea typeface="Segoe UI Black" panose="020B0A02040204020203" pitchFamily="34" charset="0"/>
              </a:rPr>
              <a:t>MOST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relevant institution in today’s society.</a:t>
            </a:r>
          </a:p>
          <a:p>
            <a:pPr algn="just"/>
            <a:r>
              <a:rPr lang="en-US" sz="3200" dirty="0" smtClean="0"/>
              <a:t>Some unchurched report negative experiences from visiting churches, yet they are forgiving and view the church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  <a:ea typeface="Segoe UI Black" panose="020B0A02040204020203" pitchFamily="34" charset="0"/>
              </a:rPr>
              <a:t>POSITIVELY</a:t>
            </a:r>
            <a:r>
              <a:rPr lang="en-US" sz="3200" dirty="0" smtClean="0"/>
              <a:t>. </a:t>
            </a:r>
          </a:p>
        </p:txBody>
      </p:sp>
      <p:pic>
        <p:nvPicPr>
          <p:cNvPr id="6" name="Picture 2" descr="C:\Users\jjames\AppData\Local\Microsoft\Windows\Temporary Internet Files\Content.IE5\RREFBDU8\MC9003329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857" y="4741805"/>
            <a:ext cx="1926771" cy="1887595"/>
          </a:xfrm>
          <a:prstGeom prst="rect">
            <a:avLst/>
          </a:prstGeom>
          <a:noFill/>
          <a:effectLst>
            <a:glow rad="2032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78825" y="1600200"/>
            <a:ext cx="11579346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/>
              <a:t>How will you asses the felt needs of the unchurched in your community?</a:t>
            </a:r>
          </a:p>
          <a:p>
            <a:pPr marL="0" indent="0" algn="just">
              <a:buNone/>
            </a:pPr>
            <a:r>
              <a:rPr lang="en-US" sz="3200" dirty="0"/>
              <a:t>	</a:t>
            </a:r>
            <a:endParaRPr lang="en-US" sz="3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smtClean="0"/>
              <a:t>Are you an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ACTIVE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member of a nearby church? (if yes, wish the person well and end the interview.)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smtClean="0"/>
              <a:t>What do you think is the great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NEED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in [your area]?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smtClean="0"/>
              <a:t>Why do you think most people don’t </a:t>
            </a:r>
            <a:r>
              <a:rPr lang="en-US" sz="3200" b="1" dirty="0" smtClean="0">
                <a:solidFill>
                  <a:srgbClr val="00B050"/>
                </a:solidFill>
                <a:latin typeface="Limelight" panose="02000000000000000000" pitchFamily="2" charset="0"/>
              </a:rPr>
              <a:t>ATTEND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church?</a:t>
            </a:r>
          </a:p>
          <a:p>
            <a:pPr algn="just"/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859" y="228600"/>
            <a:ext cx="11446827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Inviting The Unchurched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72</TotalTime>
  <Words>574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Limelight</vt:lpstr>
      <vt:lpstr>Segoe UI Black</vt:lpstr>
      <vt:lpstr>Vapor Trail</vt:lpstr>
      <vt:lpstr>Inviting the unchurched</vt:lpstr>
      <vt:lpstr>Inviting The Unchurched</vt:lpstr>
      <vt:lpstr>Inviting The Unchurched</vt:lpstr>
      <vt:lpstr>Inviting The Unchurched</vt:lpstr>
      <vt:lpstr>Inviting The Unchurched</vt:lpstr>
      <vt:lpstr>Inviting The Unchurched</vt:lpstr>
      <vt:lpstr>Inviting The Unchurched</vt:lpstr>
      <vt:lpstr>Inviting The Unchurched</vt:lpstr>
      <vt:lpstr>Inviting The Unchurched</vt:lpstr>
      <vt:lpstr>Inviting The Unchurched</vt:lpstr>
      <vt:lpstr>Inviting The Unchurched</vt:lpstr>
      <vt:lpstr>Inviting The Unchurched</vt:lpstr>
      <vt:lpstr>Inviting The Unchurched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Inviting the  Unchurched</dc:title>
  <dc:creator>Johan Venter</dc:creator>
  <cp:lastModifiedBy>Riaan</cp:lastModifiedBy>
  <cp:revision>15</cp:revision>
  <dcterms:created xsi:type="dcterms:W3CDTF">2020-06-29T12:41:44Z</dcterms:created>
  <dcterms:modified xsi:type="dcterms:W3CDTF">2020-07-01T06:24:16Z</dcterms:modified>
</cp:coreProperties>
</file>