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0746" y="971156"/>
            <a:ext cx="8310508" cy="2477288"/>
          </a:xfrm>
          <a:prstGeom prst="rect">
            <a:avLst/>
          </a:prstGeom>
          <a:effectLst>
            <a:glow rad="342900">
              <a:schemeClr val="tx1"/>
            </a:glow>
          </a:effectLst>
        </p:spPr>
      </p:pic>
      <p:sp>
        <p:nvSpPr>
          <p:cNvPr id="3" name="Title 1"/>
          <p:cNvSpPr txBox="1">
            <a:spLocks/>
          </p:cNvSpPr>
          <p:nvPr/>
        </p:nvSpPr>
        <p:spPr>
          <a:xfrm>
            <a:off x="1371600" y="4387580"/>
            <a:ext cx="9448800" cy="182509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ZA" sz="11500" b="1" dirty="0" smtClean="0">
                <a:effectLst>
                  <a:outerShdw blurRad="38100" dist="38100" dir="2700000" algn="tl">
                    <a:srgbClr val="000000">
                      <a:alpha val="43137"/>
                    </a:srgbClr>
                  </a:outerShdw>
                </a:effectLst>
                <a:latin typeface="Limelight" panose="02000000000000000000" pitchFamily="2" charset="0"/>
              </a:rPr>
              <a:t>leadership</a:t>
            </a:r>
            <a:endParaRPr lang="en-ZA" sz="11500" b="1" dirty="0">
              <a:effectLst>
                <a:outerShdw blurRad="38100" dist="38100" dir="2700000" algn="tl">
                  <a:srgbClr val="000000">
                    <a:alpha val="43137"/>
                  </a:srgbClr>
                </a:outerShdw>
              </a:effectLst>
              <a:latin typeface="Limelight" panose="02000000000000000000" pitchFamily="2" charset="0"/>
            </a:endParaRPr>
          </a:p>
        </p:txBody>
      </p:sp>
    </p:spTree>
    <p:extLst>
      <p:ext uri="{BB962C8B-B14F-4D97-AF65-F5344CB8AC3E}">
        <p14:creationId xmlns:p14="http://schemas.microsoft.com/office/powerpoint/2010/main" val="212259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0115" y="274638"/>
            <a:ext cx="11386457" cy="1143000"/>
          </a:xfrm>
        </p:spPr>
        <p:txBody>
          <a:bodyPr>
            <a:normAutofit/>
          </a:bodyPr>
          <a:lstStyle/>
          <a:p>
            <a:pPr lvl="0"/>
            <a:r>
              <a:rPr lang="en-ZA" b="1" dirty="0">
                <a:solidFill>
                  <a:srgbClr val="00B050"/>
                </a:solidFill>
                <a:effectLst>
                  <a:outerShdw blurRad="38100" dist="38100" dir="2700000" algn="tl">
                    <a:srgbClr val="000000">
                      <a:alpha val="43137"/>
                    </a:srgbClr>
                  </a:outerShdw>
                </a:effectLst>
                <a:latin typeface="Maiandra GD" pitchFamily="34" charset="0"/>
              </a:rPr>
              <a:t>DAVID’S MEN OF </a:t>
            </a:r>
            <a:r>
              <a:rPr lang="en-ZA" b="1" dirty="0" smtClean="0">
                <a:solidFill>
                  <a:srgbClr val="00B050"/>
                </a:solidFill>
                <a:effectLst>
                  <a:outerShdw blurRad="38100" dist="38100" dir="2700000" algn="tl">
                    <a:srgbClr val="000000">
                      <a:alpha val="43137"/>
                    </a:srgbClr>
                  </a:outerShdw>
                </a:effectLst>
                <a:latin typeface="Maiandra GD" pitchFamily="34" charset="0"/>
              </a:rPr>
              <a:t>VALOUR</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70115" y="1785257"/>
            <a:ext cx="11386457" cy="4340906"/>
          </a:xfrm>
        </p:spPr>
        <p:txBody>
          <a:bodyPr>
            <a:normAutofit/>
          </a:bodyPr>
          <a:lstStyle/>
          <a:p>
            <a:pPr algn="just">
              <a:buFont typeface="Calibri" pitchFamily="34" charset="0"/>
              <a:buChar char="⁻"/>
            </a:pPr>
            <a:r>
              <a:rPr lang="en-ZA" sz="3200" i="1" dirty="0"/>
              <a:t>When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David Livingstone</a:t>
            </a:r>
            <a:r>
              <a:rPr lang="en-ZA" sz="3200" i="1" dirty="0"/>
              <a:t>, the missionary pioneer, was working in Africa, some friends wrote: “We would like to send other men to you. Have you found a good road into your area yet?” Livingstone wrote back: </a:t>
            </a:r>
            <a:r>
              <a:rPr lang="en-ZA" sz="3200" b="1" i="1" dirty="0">
                <a:solidFill>
                  <a:srgbClr val="00B050"/>
                </a:solidFill>
                <a:effectLst>
                  <a:outerShdw blurRad="38100" dist="38100" dir="2700000" algn="tl">
                    <a:srgbClr val="000000">
                      <a:alpha val="43137"/>
                    </a:srgbClr>
                  </a:outerShdw>
                </a:effectLst>
              </a:rPr>
              <a:t>“</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If you have men who will only come if they know there is a good road, I don’t want them. I want men who will come if there is no road at all</a:t>
            </a:r>
            <a:r>
              <a:rPr lang="en-ZA" sz="3200" b="1" i="1" dirty="0">
                <a:solidFill>
                  <a:srgbClr val="00B050"/>
                </a:solidFill>
                <a:effectLst>
                  <a:outerShdw blurRad="38100" dist="38100" dir="2700000" algn="tl">
                    <a:srgbClr val="000000">
                      <a:alpha val="43137"/>
                    </a:srgbClr>
                  </a:outerShdw>
                </a:effectLst>
              </a:rPr>
              <a:t>.”</a:t>
            </a:r>
            <a:r>
              <a:rPr lang="en-ZA" sz="3200" b="1" i="1" dirty="0">
                <a:solidFill>
                  <a:srgbClr val="92D050"/>
                </a:solidFill>
                <a:effectLst>
                  <a:outerShdw blurRad="38100" dist="38100" dir="2700000" algn="tl">
                    <a:srgbClr val="000000">
                      <a:alpha val="43137"/>
                    </a:srgbClr>
                  </a:outerShdw>
                </a:effectLst>
              </a:rPr>
              <a:t> </a:t>
            </a:r>
            <a:r>
              <a:rPr lang="en-ZA" sz="3200" i="1" dirty="0"/>
              <a:t>(In Reader’s Digest [8/89], p. 143.)</a:t>
            </a:r>
            <a:endParaRPr lang="en-ZA" sz="3200" dirty="0"/>
          </a:p>
          <a:p>
            <a:pPr algn="just">
              <a:buFont typeface="Calibri" pitchFamily="34" charset="0"/>
              <a:buChar char="⁻"/>
            </a:pPr>
            <a:endParaRPr lang="en-ZA" sz="3200" dirty="0"/>
          </a:p>
        </p:txBody>
      </p:sp>
    </p:spTree>
    <p:extLst>
      <p:ext uri="{BB962C8B-B14F-4D97-AF65-F5344CB8AC3E}">
        <p14:creationId xmlns:p14="http://schemas.microsoft.com/office/powerpoint/2010/main" val="208738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4630" y="1828800"/>
            <a:ext cx="11313886" cy="4768552"/>
          </a:xfrm>
        </p:spPr>
        <p:txBody>
          <a:bodyPr>
            <a:normAutofit/>
          </a:bodyPr>
          <a:lstStyle/>
          <a:p>
            <a:pPr lvl="0">
              <a:buFont typeface="Calibri" pitchFamily="34" charset="0"/>
              <a:buChar char="⁻"/>
            </a:pPr>
            <a:r>
              <a:rPr lang="en-ZA" sz="2800" dirty="0"/>
              <a:t>Down through the ages, whenever God has done a significant work, He has done it through a band of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committed</a:t>
            </a:r>
            <a:r>
              <a:rPr lang="en-ZA" sz="2800" dirty="0">
                <a:solidFill>
                  <a:srgbClr val="00B050"/>
                </a:solidFill>
                <a:effectLst>
                  <a:outerShdw blurRad="38100" dist="38100" dir="2700000" algn="tl">
                    <a:srgbClr val="000000">
                      <a:alpha val="43137"/>
                    </a:srgbClr>
                  </a:outerShdw>
                </a:effectLst>
              </a:rPr>
              <a:t> </a:t>
            </a:r>
            <a:r>
              <a:rPr lang="en-ZA" sz="2800" dirty="0"/>
              <a:t>people. </a:t>
            </a:r>
          </a:p>
          <a:p>
            <a:pPr lvl="0">
              <a:buFont typeface="Calibri" pitchFamily="34" charset="0"/>
              <a:buChar char="⁻"/>
            </a:pPr>
            <a:r>
              <a:rPr lang="en-ZA" sz="2800" dirty="0"/>
              <a:t>God doesn’t work through the lukewarm, but only through those who are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fervent</a:t>
            </a:r>
            <a:r>
              <a:rPr lang="en-ZA" sz="2800" dirty="0">
                <a:solidFill>
                  <a:srgbClr val="00B050"/>
                </a:solidFill>
                <a:effectLst>
                  <a:outerShdw blurRad="38100" dist="38100" dir="2700000" algn="tl">
                    <a:srgbClr val="000000">
                      <a:alpha val="43137"/>
                    </a:srgbClr>
                  </a:outerShdw>
                </a:effectLst>
              </a:rPr>
              <a:t> </a:t>
            </a:r>
            <a:r>
              <a:rPr lang="en-ZA" sz="2800" dirty="0"/>
              <a:t>in their love for Christ and His kingdom.</a:t>
            </a:r>
          </a:p>
          <a:p>
            <a:pPr lvl="0">
              <a:buFont typeface="Calibri" pitchFamily="34" charset="0"/>
              <a:buChar char="⁻"/>
            </a:pPr>
            <a:r>
              <a:rPr lang="en-ZA" sz="2800" dirty="0"/>
              <a:t>But great as he was, David did not stand alone. Surrounding him were a band of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mighty men </a:t>
            </a:r>
            <a:r>
              <a:rPr lang="en-ZA" sz="2800" dirty="0">
                <a:latin typeface="Limelight" panose="02000000000000000000" pitchFamily="2" charset="0"/>
              </a:rPr>
              <a:t>who accomplished great feats of </a:t>
            </a:r>
            <a:r>
              <a:rPr lang="en-ZA" sz="2800" dirty="0" smtClean="0">
                <a:latin typeface="Limelight" panose="02000000000000000000" pitchFamily="2" charset="0"/>
              </a:rPr>
              <a:t>valour</a:t>
            </a:r>
            <a:r>
              <a:rPr lang="en-ZA" sz="2800" dirty="0">
                <a:latin typeface="Limelight" panose="02000000000000000000" pitchFamily="2" charset="0"/>
              </a:rPr>
              <a:t>. </a:t>
            </a:r>
          </a:p>
          <a:p>
            <a:pPr>
              <a:buFont typeface="Calibri" pitchFamily="34" charset="0"/>
              <a:buChar char="⁻"/>
            </a:pPr>
            <a:r>
              <a:rPr lang="en-ZA" sz="2800" dirty="0"/>
              <a:t>Near the end of King David’s life he records an amazing tribute, by name, to each of these 37 mighty men in </a:t>
            </a:r>
            <a:r>
              <a:rPr lang="en-ZA" sz="2800" dirty="0">
                <a:solidFill>
                  <a:srgbClr val="FF0000"/>
                </a:solidFill>
                <a:latin typeface="Limelight" panose="02000000000000000000" pitchFamily="2" charset="0"/>
              </a:rPr>
              <a:t>2 Samuel 23:</a:t>
            </a:r>
            <a:r>
              <a:rPr lang="en-ZA" sz="2800" baseline="30000" dirty="0">
                <a:solidFill>
                  <a:srgbClr val="FF0000"/>
                </a:solidFill>
                <a:latin typeface="Limelight" panose="02000000000000000000" pitchFamily="2" charset="0"/>
              </a:rPr>
              <a:t>8-39</a:t>
            </a:r>
          </a:p>
        </p:txBody>
      </p:sp>
      <p:sp>
        <p:nvSpPr>
          <p:cNvPr id="5" name="Title 1"/>
          <p:cNvSpPr>
            <a:spLocks noGrp="1"/>
          </p:cNvSpPr>
          <p:nvPr>
            <p:ph type="title"/>
          </p:nvPr>
        </p:nvSpPr>
        <p:spPr>
          <a:xfrm>
            <a:off x="384630" y="274638"/>
            <a:ext cx="11313886" cy="1143000"/>
          </a:xfrm>
        </p:spPr>
        <p:txBody>
          <a:bodyPr>
            <a:normAutofit/>
          </a:bodyPr>
          <a:lstStyle/>
          <a:p>
            <a:pPr lvl="0"/>
            <a:r>
              <a:rPr lang="en-ZA" b="1" dirty="0">
                <a:solidFill>
                  <a:srgbClr val="00B050"/>
                </a:solidFill>
                <a:effectLst>
                  <a:outerShdw blurRad="38100" dist="38100" dir="2700000" algn="tl">
                    <a:srgbClr val="000000">
                      <a:alpha val="43137"/>
                    </a:srgbClr>
                  </a:outerShdw>
                </a:effectLst>
                <a:latin typeface="Maiandra GD" pitchFamily="34" charset="0"/>
              </a:rPr>
              <a:t>DAVID’S MEN OF </a:t>
            </a:r>
            <a:r>
              <a:rPr lang="en-ZA" b="1" dirty="0" smtClean="0">
                <a:solidFill>
                  <a:srgbClr val="00B050"/>
                </a:solidFill>
                <a:effectLst>
                  <a:outerShdw blurRad="38100" dist="38100" dir="2700000" algn="tl">
                    <a:srgbClr val="000000">
                      <a:alpha val="43137"/>
                    </a:srgbClr>
                  </a:outerShdw>
                </a:effectLst>
                <a:latin typeface="Maiandra GD" pitchFamily="34" charset="0"/>
              </a:rPr>
              <a:t>VALOUR</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val="50858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4629" y="274638"/>
            <a:ext cx="11299371" cy="1143000"/>
          </a:xfrm>
        </p:spPr>
        <p:txBody>
          <a:bodyPr>
            <a:noAutofit/>
          </a:bodyPr>
          <a:lstStyle/>
          <a:p>
            <a:r>
              <a:rPr lang="en-ZA" sz="3600" b="1" dirty="0">
                <a:solidFill>
                  <a:srgbClr val="FF0000"/>
                </a:solidFill>
                <a:effectLst>
                  <a:outerShdw blurRad="38100" dist="38100" dir="2700000" algn="tl">
                    <a:srgbClr val="000000">
                      <a:alpha val="43137"/>
                    </a:srgbClr>
                  </a:outerShdw>
                </a:effectLst>
                <a:latin typeface="Limelight" panose="02000000000000000000" pitchFamily="2" charset="0"/>
              </a:rPr>
              <a:t>2 Sam 23:</a:t>
            </a:r>
            <a:r>
              <a:rPr lang="en-ZA" sz="3600" b="1" baseline="30000" dirty="0">
                <a:solidFill>
                  <a:srgbClr val="FF0000"/>
                </a:solidFill>
                <a:effectLst>
                  <a:outerShdw blurRad="38100" dist="38100" dir="2700000" algn="tl">
                    <a:srgbClr val="000000">
                      <a:alpha val="43137"/>
                    </a:srgbClr>
                  </a:outerShdw>
                </a:effectLst>
                <a:latin typeface="Limelight" panose="02000000000000000000" pitchFamily="2" charset="0"/>
              </a:rPr>
              <a:t>8</a:t>
            </a:r>
            <a:r>
              <a:rPr lang="en-ZA" sz="3600" b="1" dirty="0">
                <a:solidFill>
                  <a:srgbClr val="FF0000"/>
                </a:solidFill>
                <a:effectLst>
                  <a:outerShdw blurRad="38100" dist="38100" dir="2700000" algn="tl">
                    <a:srgbClr val="000000">
                      <a:alpha val="43137"/>
                    </a:srgbClr>
                  </a:outerShdw>
                </a:effectLst>
                <a:latin typeface="Limelight" panose="02000000000000000000" pitchFamily="2" charset="0"/>
              </a:rPr>
              <a:t>  </a:t>
            </a:r>
            <a:r>
              <a:rPr lang="en-ZA" sz="3600" b="1" dirty="0">
                <a:effectLst>
                  <a:outerShdw blurRad="38100" dist="38100" dir="2700000" algn="tl">
                    <a:srgbClr val="000000">
                      <a:alpha val="43137"/>
                    </a:srgbClr>
                  </a:outerShdw>
                </a:effectLst>
                <a:latin typeface="Maiandra GD" pitchFamily="34" charset="0"/>
              </a:rPr>
              <a:t>“These are the names of the mighty men whom David had</a:t>
            </a:r>
            <a:r>
              <a:rPr lang="en-ZA" sz="3600" b="1" dirty="0" smtClean="0">
                <a:effectLst>
                  <a:outerShdw blurRad="38100" dist="38100" dir="2700000" algn="tl">
                    <a:srgbClr val="000000">
                      <a:alpha val="43137"/>
                    </a:srgbClr>
                  </a:outerShdw>
                </a:effectLst>
                <a:latin typeface="Maiandra GD" pitchFamily="34" charset="0"/>
              </a:rPr>
              <a:t>…”</a:t>
            </a:r>
            <a:endParaRPr lang="en-ZA" sz="3600"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84629" y="1799770"/>
            <a:ext cx="11299371" cy="4804229"/>
          </a:xfrm>
        </p:spPr>
        <p:txBody>
          <a:bodyPr>
            <a:normAutofit/>
          </a:bodyPr>
          <a:lstStyle/>
          <a:p>
            <a:pPr lvl="0" algn="just"/>
            <a:r>
              <a:rPr lang="en-ZA" sz="2800" dirty="0"/>
              <a:t>If God is going to accomplish a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great work </a:t>
            </a:r>
            <a:r>
              <a:rPr lang="en-ZA" sz="2800" dirty="0"/>
              <a:t>among us, then He wants to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raise up</a:t>
            </a:r>
            <a:r>
              <a:rPr lang="en-ZA" sz="2800" dirty="0">
                <a:solidFill>
                  <a:srgbClr val="00B050"/>
                </a:solidFill>
                <a:latin typeface="Limelight" panose="02000000000000000000" pitchFamily="2" charset="0"/>
              </a:rPr>
              <a:t> </a:t>
            </a:r>
            <a:r>
              <a:rPr lang="en-ZA" sz="2800" dirty="0"/>
              <a:t>a band of mighty men and women in our midst who can do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great exploits </a:t>
            </a:r>
            <a:r>
              <a:rPr lang="en-ZA" sz="2800" dirty="0"/>
              <a:t>for God. </a:t>
            </a:r>
          </a:p>
          <a:p>
            <a:pPr lvl="0" algn="just"/>
            <a:r>
              <a:rPr lang="en-ZA" sz="2800" dirty="0"/>
              <a:t>The New Testament makes it clear that God desires men to be in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spiritual leadership </a:t>
            </a:r>
            <a:r>
              <a:rPr lang="en-ZA" sz="2800" dirty="0"/>
              <a:t>in the home and church. </a:t>
            </a:r>
          </a:p>
          <a:p>
            <a:pPr lvl="0" algn="just"/>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This church</a:t>
            </a:r>
            <a:r>
              <a:rPr lang="en-ZA" sz="2800" dirty="0"/>
              <a:t>‑‑needs a band of mighty men like these who surrounded David.</a:t>
            </a:r>
          </a:p>
          <a:p>
            <a:pPr lvl="0" algn="just"/>
            <a:r>
              <a:rPr lang="en-ZA" sz="2800" dirty="0"/>
              <a:t>David needed these faithful men for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his success</a:t>
            </a:r>
            <a:r>
              <a:rPr lang="en-ZA" sz="2800" dirty="0"/>
              <a:t>, and the success of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kingdom</a:t>
            </a:r>
            <a:r>
              <a:rPr lang="en-ZA" sz="2800" dirty="0">
                <a:solidFill>
                  <a:srgbClr val="92D050"/>
                </a:solidFill>
                <a:effectLst>
                  <a:outerShdw blurRad="38100" dist="38100" dir="2700000" algn="tl">
                    <a:srgbClr val="000000">
                      <a:alpha val="43137"/>
                    </a:srgbClr>
                  </a:outerShdw>
                </a:effectLst>
              </a:rPr>
              <a:t> </a:t>
            </a:r>
            <a:r>
              <a:rPr lang="en-ZA" sz="2800" dirty="0"/>
              <a:t>of Judah</a:t>
            </a:r>
            <a:r>
              <a:rPr lang="en-ZA" sz="2800" dirty="0" smtClean="0"/>
              <a:t>.</a:t>
            </a:r>
            <a:endParaRPr lang="en-ZA" sz="2800" dirty="0"/>
          </a:p>
        </p:txBody>
      </p:sp>
    </p:spTree>
    <p:extLst>
      <p:ext uri="{BB962C8B-B14F-4D97-AF65-F5344CB8AC3E}">
        <p14:creationId xmlns:p14="http://schemas.microsoft.com/office/powerpoint/2010/main" val="297885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3027" y="1361477"/>
            <a:ext cx="11444515" cy="4865151"/>
          </a:xfrm>
        </p:spPr>
        <p:txBody>
          <a:bodyPr>
            <a:noAutofit/>
          </a:bodyPr>
          <a:lstStyle/>
          <a:p>
            <a:pPr algn="just"/>
            <a:r>
              <a:rPr lang="en-ZA" sz="3200" b="1" dirty="0">
                <a:solidFill>
                  <a:srgbClr val="FF0000"/>
                </a:solidFill>
                <a:latin typeface="Limelight" panose="02000000000000000000" pitchFamily="2" charset="0"/>
              </a:rPr>
              <a:t>1 Chron 11:</a:t>
            </a:r>
            <a:r>
              <a:rPr lang="en-ZA" sz="3200" b="1" baseline="30000" dirty="0">
                <a:solidFill>
                  <a:srgbClr val="FF0000"/>
                </a:solidFill>
                <a:latin typeface="Limelight" panose="02000000000000000000" pitchFamily="2" charset="0"/>
              </a:rPr>
              <a:t>10</a:t>
            </a:r>
            <a:r>
              <a:rPr lang="en-ZA" sz="3200" b="1" dirty="0">
                <a:solidFill>
                  <a:srgbClr val="FF0000"/>
                </a:solidFill>
                <a:latin typeface="Limelight" panose="02000000000000000000" pitchFamily="2" charset="0"/>
              </a:rPr>
              <a:t> </a:t>
            </a:r>
            <a:r>
              <a:rPr lang="en-ZA" sz="3200" b="1" dirty="0" smtClean="0">
                <a:latin typeface="Maiandra GD" pitchFamily="34" charset="0"/>
              </a:rPr>
              <a:t>Now </a:t>
            </a:r>
            <a:r>
              <a:rPr lang="en-ZA" sz="3200" b="1" dirty="0">
                <a:latin typeface="Maiandra GD" pitchFamily="34" charset="0"/>
              </a:rPr>
              <a:t>these </a:t>
            </a:r>
            <a:r>
              <a:rPr lang="en-ZA" sz="3200" b="1" i="1" dirty="0">
                <a:latin typeface="Maiandra GD" pitchFamily="34" charset="0"/>
              </a:rPr>
              <a:t>were</a:t>
            </a:r>
            <a:r>
              <a:rPr lang="en-ZA" sz="3200" b="1" dirty="0">
                <a:latin typeface="Maiandra GD" pitchFamily="34" charset="0"/>
              </a:rPr>
              <a:t> </a:t>
            </a:r>
            <a:r>
              <a:rPr lang="en-ZA" sz="3200" dirty="0">
                <a:solidFill>
                  <a:srgbClr val="00B050"/>
                </a:solidFill>
                <a:latin typeface="Limelight" panose="02000000000000000000" pitchFamily="2" charset="0"/>
              </a:rPr>
              <a:t>the heads of the mighty men whom David had</a:t>
            </a:r>
            <a:r>
              <a:rPr lang="en-ZA" sz="3200" b="1" dirty="0">
                <a:latin typeface="Maiandra GD" pitchFamily="34" charset="0"/>
              </a:rPr>
              <a:t>, who strengthened themselves with him in his kingdom, with all Israel, to make him king, according to the word of the LORD concerning Israel</a:t>
            </a:r>
            <a:r>
              <a:rPr lang="en-ZA" sz="3200" b="1" dirty="0" smtClean="0">
                <a:latin typeface="Maiandra GD" pitchFamily="34" charset="0"/>
              </a:rPr>
              <a:t>.</a:t>
            </a:r>
            <a:endParaRPr lang="en-ZA" sz="3200" dirty="0">
              <a:latin typeface="Maiandra GD" pitchFamily="34" charset="0"/>
            </a:endParaRPr>
          </a:p>
        </p:txBody>
      </p:sp>
    </p:spTree>
    <p:extLst>
      <p:ext uri="{BB962C8B-B14F-4D97-AF65-F5344CB8AC3E}">
        <p14:creationId xmlns:p14="http://schemas.microsoft.com/office/powerpoint/2010/main" val="1917006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4435" y="274638"/>
            <a:ext cx="11456503" cy="1143000"/>
          </a:xfrm>
        </p:spPr>
        <p:txBody>
          <a:bodyPr>
            <a:normAutofit/>
          </a:bodyPr>
          <a:lstStyle/>
          <a:p>
            <a:pPr algn="l"/>
            <a:r>
              <a:rPr lang="en-ZA" b="1" dirty="0" smtClean="0">
                <a:effectLst>
                  <a:outerShdw blurRad="38100" dist="38100" dir="2700000" algn="tl">
                    <a:srgbClr val="000000">
                      <a:alpha val="43137"/>
                    </a:srgbClr>
                  </a:outerShdw>
                </a:effectLst>
                <a:latin typeface="Maiandra GD" pitchFamily="34" charset="0"/>
              </a:rPr>
              <a:t>2.1	</a:t>
            </a:r>
            <a:r>
              <a:rPr lang="en-ZA" b="1" dirty="0" smtClean="0">
                <a:solidFill>
                  <a:srgbClr val="00B050"/>
                </a:solidFill>
                <a:effectLst>
                  <a:outerShdw blurRad="38100" dist="38100" dir="2700000" algn="tl">
                    <a:srgbClr val="000000">
                      <a:alpha val="43137"/>
                    </a:srgbClr>
                  </a:outerShdw>
                </a:effectLst>
                <a:latin typeface="Maiandra GD" pitchFamily="34" charset="0"/>
              </a:rPr>
              <a:t>Two of David’s mighty men</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64435" y="1600200"/>
            <a:ext cx="11456503" cy="4525963"/>
          </a:xfrm>
        </p:spPr>
        <p:txBody>
          <a:bodyPr>
            <a:normAutofit/>
          </a:bodyPr>
          <a:lstStyle/>
          <a:p>
            <a:r>
              <a:rPr lang="en-ZA" sz="3200" dirty="0" smtClean="0"/>
              <a:t>And </a:t>
            </a:r>
            <a:r>
              <a:rPr lang="en-ZA" sz="3200" dirty="0"/>
              <a:t>this </a:t>
            </a:r>
            <a:r>
              <a:rPr lang="en-ZA" sz="3200" i="1" dirty="0"/>
              <a:t>is </a:t>
            </a:r>
            <a:r>
              <a:rPr lang="en-ZA" sz="3200" dirty="0"/>
              <a:t>the </a:t>
            </a:r>
            <a:r>
              <a:rPr lang="en-ZA" sz="3200" u="sng" dirty="0"/>
              <a:t>number of the mighty men</a:t>
            </a:r>
            <a:r>
              <a:rPr lang="en-ZA" sz="3200" dirty="0"/>
              <a:t> whom David had: </a:t>
            </a:r>
            <a:r>
              <a:rPr lang="en-ZA" sz="3200" b="1" dirty="0">
                <a:solidFill>
                  <a:schemeClr val="tx2">
                    <a:lumMod val="60000"/>
                    <a:lumOff val="40000"/>
                  </a:schemeClr>
                </a:solidFill>
              </a:rPr>
              <a:t>Jashobeam</a:t>
            </a:r>
            <a:r>
              <a:rPr lang="en-ZA" sz="3200" dirty="0"/>
              <a:t> … chief of the captains; he had lifted up his spear against three hundred, killed </a:t>
            </a:r>
            <a:r>
              <a:rPr lang="en-ZA" sz="3200" i="1" dirty="0"/>
              <a:t>by him </a:t>
            </a:r>
            <a:r>
              <a:rPr lang="en-ZA" sz="3200" dirty="0"/>
              <a:t>at one time. After him </a:t>
            </a:r>
            <a:r>
              <a:rPr lang="en-ZA" sz="3200" i="1" dirty="0"/>
              <a:t>was </a:t>
            </a:r>
            <a:r>
              <a:rPr lang="en-ZA" sz="3200" b="1" dirty="0">
                <a:solidFill>
                  <a:schemeClr val="tx2">
                    <a:lumMod val="60000"/>
                    <a:lumOff val="40000"/>
                  </a:schemeClr>
                </a:solidFill>
              </a:rPr>
              <a:t>Eleazar</a:t>
            </a:r>
            <a:r>
              <a:rPr lang="en-ZA" sz="3200" dirty="0"/>
              <a:t> …who </a:t>
            </a:r>
            <a:r>
              <a:rPr lang="en-ZA" sz="3200" i="1" dirty="0"/>
              <a:t>was one </a:t>
            </a:r>
            <a:r>
              <a:rPr lang="en-ZA" sz="3200" dirty="0"/>
              <a:t>of the three mighty men. </a:t>
            </a:r>
          </a:p>
          <a:p>
            <a:endParaRPr lang="en-ZA" sz="3200" dirty="0"/>
          </a:p>
        </p:txBody>
      </p:sp>
    </p:spTree>
    <p:extLst>
      <p:ext uri="{BB962C8B-B14F-4D97-AF65-F5344CB8AC3E}">
        <p14:creationId xmlns:p14="http://schemas.microsoft.com/office/powerpoint/2010/main" val="69686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11257722" cy="1143000"/>
          </a:xfrm>
        </p:spPr>
        <p:txBody>
          <a:bodyPr>
            <a:normAutofit fontScale="90000"/>
          </a:bodyPr>
          <a:lstStyle/>
          <a:p>
            <a:pPr algn="just"/>
            <a:r>
              <a:rPr lang="en-ZA" b="1" dirty="0" smtClean="0">
                <a:effectLst>
                  <a:outerShdw blurRad="38100" dist="38100" dir="2700000" algn="tl">
                    <a:srgbClr val="000000">
                      <a:alpha val="43137"/>
                    </a:srgbClr>
                  </a:outerShdw>
                </a:effectLst>
                <a:latin typeface="Maiandra GD" pitchFamily="34" charset="0"/>
              </a:rPr>
              <a:t>2.1.1 </a:t>
            </a:r>
            <a:r>
              <a:rPr lang="en-ZA" b="1" dirty="0" smtClean="0">
                <a:solidFill>
                  <a:srgbClr val="00B050"/>
                </a:solidFill>
                <a:effectLst>
                  <a:outerShdw blurRad="38100" dist="38100" dir="2700000" algn="tl">
                    <a:srgbClr val="000000">
                      <a:alpha val="43137"/>
                    </a:srgbClr>
                  </a:outerShdw>
                </a:effectLst>
                <a:latin typeface="Maiandra GD" pitchFamily="34" charset="0"/>
              </a:rPr>
              <a:t>Jashobeam</a:t>
            </a:r>
            <a:r>
              <a:rPr lang="en-ZA" b="1" dirty="0">
                <a:solidFill>
                  <a:srgbClr val="00B050"/>
                </a:solidFill>
                <a:effectLst>
                  <a:outerShdw blurRad="38100" dist="38100" dir="2700000" algn="tl">
                    <a:srgbClr val="000000">
                      <a:alpha val="43137"/>
                    </a:srgbClr>
                  </a:outerShdw>
                </a:effectLst>
                <a:latin typeface="Maiandra GD" pitchFamily="34" charset="0"/>
              </a:rPr>
              <a:t> the son of a Hachmonite, chief of the </a:t>
            </a:r>
            <a:r>
              <a:rPr lang="en-ZA" b="1" dirty="0" smtClean="0">
                <a:solidFill>
                  <a:srgbClr val="00B050"/>
                </a:solidFill>
                <a:effectLst>
                  <a:outerShdw blurRad="38100" dist="38100" dir="2700000" algn="tl">
                    <a:srgbClr val="000000">
                      <a:alpha val="43137"/>
                    </a:srgbClr>
                  </a:outerShdw>
                </a:effectLst>
                <a:latin typeface="Maiandra GD" pitchFamily="34" charset="0"/>
              </a:rPr>
              <a:t>captains</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457200" y="1783357"/>
            <a:ext cx="11257722" cy="4948747"/>
          </a:xfrm>
        </p:spPr>
        <p:txBody>
          <a:bodyPr>
            <a:noAutofit/>
          </a:bodyPr>
          <a:lstStyle/>
          <a:p>
            <a:pPr lvl="0" algn="just"/>
            <a:r>
              <a:rPr lang="en-ZA" sz="3200" dirty="0" smtClean="0"/>
              <a:t>This </a:t>
            </a:r>
            <a:r>
              <a:rPr lang="en-ZA" sz="3200" dirty="0"/>
              <a:t>man is also mentioned in </a:t>
            </a:r>
            <a:r>
              <a:rPr lang="en-ZA" sz="3200" dirty="0">
                <a:solidFill>
                  <a:srgbClr val="FF0000"/>
                </a:solidFill>
                <a:latin typeface="Limelight" panose="02000000000000000000" pitchFamily="2" charset="0"/>
              </a:rPr>
              <a:t>2 </a:t>
            </a:r>
            <a:r>
              <a:rPr lang="en-ZA" sz="3200" dirty="0" smtClean="0">
                <a:solidFill>
                  <a:srgbClr val="FF0000"/>
                </a:solidFill>
                <a:latin typeface="Limelight" panose="02000000000000000000" pitchFamily="2" charset="0"/>
              </a:rPr>
              <a:t>Sam </a:t>
            </a:r>
            <a:r>
              <a:rPr lang="en-ZA" sz="3200" dirty="0">
                <a:solidFill>
                  <a:srgbClr val="FF0000"/>
                </a:solidFill>
                <a:latin typeface="Limelight" panose="02000000000000000000" pitchFamily="2" charset="0"/>
              </a:rPr>
              <a:t>23:</a:t>
            </a:r>
            <a:r>
              <a:rPr lang="en-ZA" sz="3200" baseline="30000" dirty="0">
                <a:solidFill>
                  <a:srgbClr val="FF0000"/>
                </a:solidFill>
                <a:latin typeface="Limelight" panose="02000000000000000000" pitchFamily="2" charset="0"/>
              </a:rPr>
              <a:t>8</a:t>
            </a:r>
            <a:r>
              <a:rPr lang="en-ZA" sz="3200" dirty="0">
                <a:solidFill>
                  <a:srgbClr val="FF0000"/>
                </a:solidFill>
                <a:latin typeface="Limelight" panose="02000000000000000000" pitchFamily="2" charset="0"/>
              </a:rPr>
              <a:t> </a:t>
            </a:r>
            <a:r>
              <a:rPr lang="en-ZA" sz="3200" dirty="0"/>
              <a:t>records a slightly different name for this man, and records that he killed 800 instead of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three hundred</a:t>
            </a:r>
            <a:r>
              <a:rPr lang="en-ZA" sz="3200" dirty="0"/>
              <a:t> here in </a:t>
            </a:r>
            <a:r>
              <a:rPr lang="en-ZA" sz="3200" dirty="0">
                <a:solidFill>
                  <a:schemeClr val="tx2">
                    <a:lumMod val="60000"/>
                    <a:lumOff val="40000"/>
                  </a:schemeClr>
                </a:solidFill>
              </a:rPr>
              <a:t>1 Chronicles</a:t>
            </a:r>
            <a:r>
              <a:rPr lang="en-ZA" sz="3200" dirty="0"/>
              <a:t>. </a:t>
            </a:r>
          </a:p>
          <a:p>
            <a:pPr lvl="0" algn="just"/>
            <a:r>
              <a:rPr lang="en-ZA" sz="3200" dirty="0"/>
              <a:t>The fact that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Jashobeam</a:t>
            </a:r>
            <a:r>
              <a:rPr lang="en-ZA" sz="3200" dirty="0"/>
              <a:t> was a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chief of the captains</a:t>
            </a:r>
            <a:r>
              <a:rPr lang="en-ZA" sz="3200" dirty="0"/>
              <a:t> shows that he was a leader among leaders.</a:t>
            </a:r>
          </a:p>
          <a:p>
            <a:pPr lvl="0" algn="just"/>
            <a:r>
              <a:rPr lang="en-ZA" sz="3200" dirty="0"/>
              <a:t>This means that even leaders need leaders.</a:t>
            </a:r>
          </a:p>
          <a:p>
            <a:pPr lvl="0" algn="just"/>
            <a:r>
              <a:rPr lang="en-ZA" sz="3200" dirty="0"/>
              <a:t>Also, his victory alone was counted, showing that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numbers are important</a:t>
            </a:r>
            <a:r>
              <a:rPr lang="en-ZA" sz="3200" dirty="0"/>
              <a:t>, but they are not the only measure.</a:t>
            </a:r>
          </a:p>
          <a:p>
            <a:pPr algn="just"/>
            <a:endParaRPr lang="en-ZA" sz="3200" dirty="0"/>
          </a:p>
        </p:txBody>
      </p:sp>
    </p:spTree>
    <p:extLst>
      <p:ext uri="{BB962C8B-B14F-4D97-AF65-F5344CB8AC3E}">
        <p14:creationId xmlns:p14="http://schemas.microsoft.com/office/powerpoint/2010/main" val="2569936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0940" y="274638"/>
            <a:ext cx="11310730" cy="1143000"/>
          </a:xfrm>
        </p:spPr>
        <p:txBody>
          <a:bodyPr>
            <a:noAutofit/>
          </a:bodyPr>
          <a:lstStyle/>
          <a:p>
            <a:pPr lvl="2" algn="just" rtl="0">
              <a:spcBef>
                <a:spcPct val="0"/>
              </a:spcBef>
            </a:pPr>
            <a:r>
              <a:rPr lang="en-ZA" sz="4000" b="1" dirty="0" smtClean="0">
                <a:solidFill>
                  <a:schemeClr val="tx1"/>
                </a:solidFill>
                <a:effectLst>
                  <a:outerShdw blurRad="38100" dist="38100" dir="2700000" algn="tl">
                    <a:srgbClr val="000000">
                      <a:alpha val="43137"/>
                    </a:srgbClr>
                  </a:outerShdw>
                </a:effectLst>
                <a:latin typeface="Maiandra GD" pitchFamily="34" charset="0"/>
              </a:rPr>
              <a:t>2.1.2</a:t>
            </a:r>
            <a:r>
              <a:rPr lang="en-ZA" sz="4000" b="1" dirty="0" smtClean="0">
                <a:solidFill>
                  <a:srgbClr val="00B050"/>
                </a:solidFill>
                <a:effectLst>
                  <a:outerShdw blurRad="38100" dist="38100" dir="2700000" algn="tl">
                    <a:srgbClr val="000000">
                      <a:alpha val="43137"/>
                    </a:srgbClr>
                  </a:outerShdw>
                </a:effectLst>
                <a:latin typeface="Maiandra GD" pitchFamily="34" charset="0"/>
              </a:rPr>
              <a:t> </a:t>
            </a:r>
            <a:r>
              <a:rPr lang="en-ZA" sz="4000" b="1" dirty="0">
                <a:solidFill>
                  <a:srgbClr val="00B050"/>
                </a:solidFill>
                <a:effectLst>
                  <a:outerShdw blurRad="38100" dist="38100" dir="2700000" algn="tl">
                    <a:srgbClr val="000000">
                      <a:alpha val="43137"/>
                    </a:srgbClr>
                  </a:outerShdw>
                </a:effectLst>
                <a:latin typeface="Maiandra GD" pitchFamily="34" charset="0"/>
              </a:rPr>
              <a:t>After him was Eleazar the son of Dodo, the </a:t>
            </a:r>
            <a:r>
              <a:rPr lang="en-ZA" sz="4000" b="1" dirty="0" smtClean="0">
                <a:solidFill>
                  <a:srgbClr val="00B050"/>
                </a:solidFill>
                <a:effectLst>
                  <a:outerShdw blurRad="38100" dist="38100" dir="2700000" algn="tl">
                    <a:srgbClr val="000000">
                      <a:alpha val="43137"/>
                    </a:srgbClr>
                  </a:outerShdw>
                </a:effectLst>
                <a:latin typeface="Maiandra GD" pitchFamily="34" charset="0"/>
              </a:rPr>
              <a:t>Ahohite</a:t>
            </a:r>
            <a:endParaRPr lang="en-ZA" sz="4000" b="1"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90940" y="1600200"/>
            <a:ext cx="11310730" cy="4525963"/>
          </a:xfrm>
        </p:spPr>
        <p:txBody>
          <a:bodyPr>
            <a:normAutofit/>
          </a:bodyPr>
          <a:lstStyle/>
          <a:p>
            <a:pPr algn="just"/>
            <a:r>
              <a:rPr lang="en-ZA" sz="3200" dirty="0"/>
              <a:t>This man led a singular battle against a far more numerous foe, so much so that his hand was </a:t>
            </a:r>
            <a:r>
              <a:rPr lang="en-ZA" sz="3200" b="1" dirty="0">
                <a:solidFill>
                  <a:schemeClr val="tx2">
                    <a:lumMod val="60000"/>
                    <a:lumOff val="40000"/>
                  </a:schemeClr>
                </a:solidFill>
              </a:rPr>
              <a:t>stuck</a:t>
            </a:r>
            <a:r>
              <a:rPr lang="en-ZA" sz="3200" dirty="0">
                <a:solidFill>
                  <a:schemeClr val="tx2">
                    <a:lumMod val="60000"/>
                    <a:lumOff val="40000"/>
                  </a:schemeClr>
                </a:solidFill>
              </a:rPr>
              <a:t> </a:t>
            </a:r>
            <a:r>
              <a:rPr lang="en-ZA" sz="3200" dirty="0"/>
              <a:t>to his sword (</a:t>
            </a:r>
            <a:r>
              <a:rPr lang="en-ZA" sz="3200" dirty="0">
                <a:solidFill>
                  <a:srgbClr val="FF0000"/>
                </a:solidFill>
                <a:effectLst>
                  <a:outerShdw blurRad="38100" dist="38100" dir="2700000" algn="tl">
                    <a:srgbClr val="000000">
                      <a:alpha val="43137"/>
                    </a:srgbClr>
                  </a:outerShdw>
                </a:effectLst>
                <a:latin typeface="Limelight" panose="02000000000000000000" pitchFamily="2" charset="0"/>
              </a:rPr>
              <a:t>2 </a:t>
            </a:r>
            <a:r>
              <a:rPr lang="en-ZA" sz="3200" dirty="0" smtClean="0">
                <a:solidFill>
                  <a:srgbClr val="FF0000"/>
                </a:solidFill>
                <a:effectLst>
                  <a:outerShdw blurRad="38100" dist="38100" dir="2700000" algn="tl">
                    <a:srgbClr val="000000">
                      <a:alpha val="43137"/>
                    </a:srgbClr>
                  </a:outerShdw>
                </a:effectLst>
                <a:latin typeface="Limelight" panose="02000000000000000000" pitchFamily="2" charset="0"/>
              </a:rPr>
              <a:t>Sam </a:t>
            </a:r>
            <a:r>
              <a:rPr lang="en-ZA" sz="3200" dirty="0">
                <a:solidFill>
                  <a:srgbClr val="FF0000"/>
                </a:solidFill>
                <a:effectLst>
                  <a:outerShdw blurRad="38100" dist="38100" dir="2700000" algn="tl">
                    <a:srgbClr val="000000">
                      <a:alpha val="43137"/>
                    </a:srgbClr>
                  </a:outerShdw>
                </a:effectLst>
                <a:latin typeface="Limelight" panose="02000000000000000000" pitchFamily="2" charset="0"/>
              </a:rPr>
              <a:t>23:</a:t>
            </a:r>
            <a:r>
              <a:rPr lang="en-ZA" sz="3200" baseline="30000" dirty="0">
                <a:solidFill>
                  <a:srgbClr val="FF0000"/>
                </a:solidFill>
                <a:effectLst>
                  <a:outerShdw blurRad="38100" dist="38100" dir="2700000" algn="tl">
                    <a:srgbClr val="000000">
                      <a:alpha val="43137"/>
                    </a:srgbClr>
                  </a:outerShdw>
                </a:effectLst>
                <a:latin typeface="Limelight" panose="02000000000000000000" pitchFamily="2" charset="0"/>
              </a:rPr>
              <a:t>10</a:t>
            </a:r>
            <a:r>
              <a:rPr lang="en-ZA" sz="3200" dirty="0"/>
              <a:t>).</a:t>
            </a:r>
          </a:p>
          <a:p>
            <a:endParaRPr lang="en-ZA" sz="3200" dirty="0"/>
          </a:p>
        </p:txBody>
      </p:sp>
    </p:spTree>
    <p:extLst>
      <p:ext uri="{BB962C8B-B14F-4D97-AF65-F5344CB8AC3E}">
        <p14:creationId xmlns:p14="http://schemas.microsoft.com/office/powerpoint/2010/main" val="1135302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4191" y="274638"/>
            <a:ext cx="11244469" cy="1143000"/>
          </a:xfrm>
        </p:spPr>
        <p:txBody>
          <a:bodyPr>
            <a:normAutofit/>
          </a:bodyPr>
          <a:lstStyle/>
          <a:p>
            <a:pPr algn="l"/>
            <a:r>
              <a:rPr lang="en-ZA" b="1" dirty="0" smtClean="0">
                <a:effectLst>
                  <a:outerShdw blurRad="38100" dist="38100" dir="2700000" algn="tl">
                    <a:srgbClr val="000000">
                      <a:alpha val="43137"/>
                    </a:srgbClr>
                  </a:outerShdw>
                </a:effectLst>
                <a:latin typeface="Maiandra GD" pitchFamily="34" charset="0"/>
              </a:rPr>
              <a:t>What characterized these men? </a:t>
            </a:r>
            <a:endParaRPr lang="en-ZA"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404191" y="1600200"/>
            <a:ext cx="11244469" cy="4525963"/>
          </a:xfrm>
        </p:spPr>
        <p:txBody>
          <a:bodyPr>
            <a:normAutofit/>
          </a:bodyPr>
          <a:lstStyle/>
          <a:p>
            <a:pPr lvl="0"/>
            <a:r>
              <a:rPr lang="en-ZA" sz="3200" dirty="0" smtClean="0"/>
              <a:t>A </a:t>
            </a:r>
            <a:r>
              <a:rPr lang="en-ZA" sz="3200" dirty="0"/>
              <a:t>study of this text reveals that there were two salient marks of these mighty men: </a:t>
            </a:r>
          </a:p>
          <a:p>
            <a:pPr lvl="1"/>
            <a:r>
              <a:rPr lang="en-ZA" sz="3200" dirty="0"/>
              <a:t>They were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attracted</a:t>
            </a:r>
            <a:r>
              <a:rPr lang="en-ZA" sz="32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3200" dirty="0"/>
              <a:t>to David’s person, and </a:t>
            </a:r>
          </a:p>
          <a:p>
            <a:pPr lvl="1"/>
            <a:r>
              <a:rPr lang="en-ZA" sz="3200" dirty="0"/>
              <a:t>they were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committed to his cause</a:t>
            </a:r>
            <a:r>
              <a:rPr lang="en-ZA" sz="3200" dirty="0"/>
              <a:t>. Similarly,</a:t>
            </a:r>
          </a:p>
          <a:p>
            <a:endParaRPr lang="en-ZA" sz="3200" dirty="0"/>
          </a:p>
        </p:txBody>
      </p:sp>
    </p:spTree>
    <p:extLst>
      <p:ext uri="{BB962C8B-B14F-4D97-AF65-F5344CB8AC3E}">
        <p14:creationId xmlns:p14="http://schemas.microsoft.com/office/powerpoint/2010/main" val="2148801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5779" y="274638"/>
            <a:ext cx="11438825" cy="1143000"/>
          </a:xfrm>
        </p:spPr>
        <p:txBody>
          <a:bodyPr>
            <a:noAutofit/>
          </a:bodyPr>
          <a:lstStyle/>
          <a:p>
            <a:r>
              <a:rPr lang="en-ZA" sz="4000" b="1" dirty="0" smtClean="0">
                <a:solidFill>
                  <a:srgbClr val="00B050"/>
                </a:solidFill>
                <a:effectLst>
                  <a:outerShdw blurRad="38100" dist="38100" dir="2700000" algn="tl">
                    <a:srgbClr val="000000">
                      <a:alpha val="43137"/>
                    </a:srgbClr>
                  </a:outerShdw>
                </a:effectLst>
                <a:latin typeface="Maiandra GD" pitchFamily="34" charset="0"/>
              </a:rPr>
              <a:t>The church needs mighty men who are attracted to the person of Christ.</a:t>
            </a:r>
            <a:endParaRPr lang="en-ZA" sz="4000"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55779" y="1775791"/>
            <a:ext cx="11438825" cy="4350372"/>
          </a:xfrm>
        </p:spPr>
        <p:txBody>
          <a:bodyPr>
            <a:normAutofit/>
          </a:bodyPr>
          <a:lstStyle/>
          <a:p>
            <a:pPr lvl="0" algn="just"/>
            <a:r>
              <a:rPr lang="en-ZA" sz="3200" dirty="0" smtClean="0"/>
              <a:t>They </a:t>
            </a:r>
            <a:r>
              <a:rPr lang="en-ZA" sz="3200" dirty="0"/>
              <a:t>were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willing volunteers</a:t>
            </a:r>
            <a:r>
              <a:rPr lang="en-ZA" sz="3200" b="1" dirty="0">
                <a:solidFill>
                  <a:srgbClr val="00B050"/>
                </a:solidFill>
                <a:effectLst>
                  <a:outerShdw blurRad="38100" dist="38100" dir="2700000" algn="tl">
                    <a:srgbClr val="000000">
                      <a:alpha val="43137"/>
                    </a:srgbClr>
                  </a:outerShdw>
                </a:effectLst>
              </a:rPr>
              <a:t> </a:t>
            </a:r>
            <a:r>
              <a:rPr lang="en-ZA" sz="3200" dirty="0"/>
              <a:t>who served out of devotion to David. </a:t>
            </a:r>
          </a:p>
          <a:p>
            <a:pPr lvl="0" algn="just"/>
            <a:r>
              <a:rPr lang="en-ZA" sz="3200" dirty="0"/>
              <a:t>The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love</a:t>
            </a:r>
            <a:r>
              <a:rPr lang="en-ZA" sz="3200" dirty="0">
                <a:solidFill>
                  <a:srgbClr val="00B050"/>
                </a:solidFill>
                <a:effectLst>
                  <a:outerShdw blurRad="38100" dist="38100" dir="2700000" algn="tl">
                    <a:srgbClr val="000000">
                      <a:alpha val="43137"/>
                    </a:srgbClr>
                  </a:outerShdw>
                </a:effectLst>
              </a:rPr>
              <a:t> </a:t>
            </a:r>
            <a:r>
              <a:rPr lang="en-ZA" sz="3200" dirty="0"/>
              <a:t>these men had for David can be seen in the incident described in </a:t>
            </a:r>
            <a:r>
              <a:rPr lang="en-ZA" sz="3200" dirty="0">
                <a:solidFill>
                  <a:srgbClr val="FF0000"/>
                </a:solidFill>
              </a:rPr>
              <a:t>23:</a:t>
            </a:r>
            <a:r>
              <a:rPr lang="en-ZA" sz="3200" baseline="30000" dirty="0">
                <a:solidFill>
                  <a:srgbClr val="FF0000"/>
                </a:solidFill>
              </a:rPr>
              <a:t>13‑17</a:t>
            </a:r>
            <a:r>
              <a:rPr lang="en-ZA" sz="3200" dirty="0"/>
              <a:t>. </a:t>
            </a:r>
          </a:p>
          <a:p>
            <a:pPr algn="just"/>
            <a:endParaRPr lang="en-ZA" sz="3200" dirty="0"/>
          </a:p>
        </p:txBody>
      </p:sp>
    </p:spTree>
    <p:extLst>
      <p:ext uri="{BB962C8B-B14F-4D97-AF65-F5344CB8AC3E}">
        <p14:creationId xmlns:p14="http://schemas.microsoft.com/office/powerpoint/2010/main" val="2797628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1184" y="274638"/>
            <a:ext cx="11376990" cy="1143000"/>
          </a:xfrm>
        </p:spPr>
        <p:txBody>
          <a:bodyPr/>
          <a:lstStyle/>
          <a:p>
            <a:r>
              <a:rPr lang="en-ZA" b="1" cap="all" dirty="0" smtClean="0">
                <a:effectLst>
                  <a:outerShdw blurRad="38100" dist="38100" dir="2700000" algn="tl">
                    <a:srgbClr val="000000">
                      <a:alpha val="43137"/>
                    </a:srgbClr>
                  </a:outerShdw>
                </a:effectLst>
                <a:latin typeface="Maiandra GD" pitchFamily="34" charset="0"/>
              </a:rPr>
              <a:t>A. </a:t>
            </a:r>
            <a:r>
              <a:rPr lang="en-ZA" b="1" cap="all" dirty="0" smtClean="0">
                <a:solidFill>
                  <a:srgbClr val="00B050"/>
                </a:solidFill>
                <a:effectLst>
                  <a:outerShdw blurRad="38100" dist="38100" dir="2700000" algn="tl">
                    <a:srgbClr val="000000">
                      <a:alpha val="43137"/>
                    </a:srgbClr>
                  </a:outerShdw>
                </a:effectLst>
                <a:latin typeface="Maiandra GD" pitchFamily="34" charset="0"/>
              </a:rPr>
              <a:t>THE CAUSE</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51184" y="1600200"/>
            <a:ext cx="11376990" cy="4853136"/>
          </a:xfrm>
        </p:spPr>
        <p:txBody>
          <a:bodyPr>
            <a:normAutofit/>
          </a:bodyPr>
          <a:lstStyle/>
          <a:p>
            <a:pPr marL="0" lvl="0" indent="0" algn="just">
              <a:buNone/>
            </a:pPr>
            <a:r>
              <a:rPr lang="en-ZA" sz="4400" b="1" dirty="0"/>
              <a:t>It is a </a:t>
            </a:r>
            <a:r>
              <a:rPr lang="en-ZA" sz="4400" b="1" i="1" dirty="0"/>
              <a:t>great</a:t>
            </a:r>
            <a:r>
              <a:rPr lang="en-ZA" sz="4400" b="1" dirty="0"/>
              <a:t> cause. </a:t>
            </a:r>
            <a:endParaRPr lang="en-ZA" sz="4400" dirty="0"/>
          </a:p>
          <a:p>
            <a:pPr lvl="0" algn="just"/>
            <a:r>
              <a:rPr lang="en-ZA" sz="2800" dirty="0"/>
              <a:t>The cause of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God’s </a:t>
            </a:r>
            <a:r>
              <a:rPr lang="en-ZA" sz="2800" b="1" dirty="0" smtClean="0">
                <a:solidFill>
                  <a:srgbClr val="00B050"/>
                </a:solidFill>
                <a:effectLst>
                  <a:outerShdw blurRad="38100" dist="38100" dir="2700000" algn="tl">
                    <a:srgbClr val="000000">
                      <a:alpha val="43137"/>
                    </a:srgbClr>
                  </a:outerShdw>
                </a:effectLst>
                <a:latin typeface="Limelight" panose="02000000000000000000" pitchFamily="2" charset="0"/>
              </a:rPr>
              <a:t>Kingdom</a:t>
            </a:r>
            <a:r>
              <a:rPr lang="en-ZA" sz="2800" dirty="0"/>
              <a:t>. There is no greater cause! </a:t>
            </a:r>
          </a:p>
          <a:p>
            <a:pPr lvl="0" algn="just"/>
            <a:r>
              <a:rPr lang="en-ZA" sz="2800" dirty="0"/>
              <a:t>David’s mighty men realized that David’s kingdom was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center</a:t>
            </a:r>
            <a:r>
              <a:rPr lang="en-ZA" sz="28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2800" dirty="0"/>
              <a:t>for God’s kingdom upon earth.</a:t>
            </a:r>
          </a:p>
          <a:p>
            <a:pPr lvl="0" algn="just"/>
            <a:r>
              <a:rPr lang="en-ZA" sz="2800" dirty="0"/>
              <a:t>God had promised David that his house and kingdom would endure forever (</a:t>
            </a:r>
            <a:r>
              <a:rPr lang="en-ZA" sz="2800" dirty="0">
                <a:solidFill>
                  <a:srgbClr val="FF0000"/>
                </a:solidFill>
                <a:effectLst>
                  <a:outerShdw blurRad="38100" dist="38100" dir="2700000" algn="tl">
                    <a:srgbClr val="000000">
                      <a:alpha val="43137"/>
                    </a:srgbClr>
                  </a:outerShdw>
                </a:effectLst>
                <a:latin typeface="Limelight" panose="02000000000000000000" pitchFamily="2" charset="0"/>
              </a:rPr>
              <a:t>2 Sam. 7:</a:t>
            </a:r>
            <a:r>
              <a:rPr lang="en-ZA" sz="2800" baseline="30000" dirty="0">
                <a:solidFill>
                  <a:srgbClr val="FF0000"/>
                </a:solidFill>
                <a:effectLst>
                  <a:outerShdw blurRad="38100" dist="38100" dir="2700000" algn="tl">
                    <a:srgbClr val="000000">
                      <a:alpha val="43137"/>
                    </a:srgbClr>
                  </a:outerShdw>
                </a:effectLst>
                <a:latin typeface="Limelight" panose="02000000000000000000" pitchFamily="2" charset="0"/>
              </a:rPr>
              <a:t>16</a:t>
            </a:r>
            <a:r>
              <a:rPr lang="en-ZA" sz="2800" dirty="0"/>
              <a:t>). </a:t>
            </a:r>
          </a:p>
          <a:p>
            <a:pPr lvl="0" algn="just"/>
            <a:r>
              <a:rPr lang="en-ZA" sz="2800" dirty="0"/>
              <a:t>And we have the privilege of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advancing</a:t>
            </a:r>
            <a:r>
              <a:rPr lang="en-ZA" sz="28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2800" dirty="0"/>
              <a:t>His kingdom in our day.</a:t>
            </a:r>
          </a:p>
          <a:p>
            <a:pPr lvl="0" algn="just"/>
            <a:r>
              <a:rPr lang="en-ZA" sz="2800" dirty="0"/>
              <a:t>There is simply no greater cause </a:t>
            </a:r>
            <a:r>
              <a:rPr lang="en-ZA" sz="2800" dirty="0" smtClean="0"/>
              <a:t>than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cause of Christ</a:t>
            </a:r>
            <a:r>
              <a:rPr lang="en-ZA" sz="2800" dirty="0" smtClean="0"/>
              <a:t>!</a:t>
            </a:r>
            <a:endParaRPr lang="en-ZA" sz="2800" dirty="0"/>
          </a:p>
        </p:txBody>
      </p:sp>
    </p:spTree>
    <p:extLst>
      <p:ext uri="{BB962C8B-B14F-4D97-AF65-F5344CB8AC3E}">
        <p14:creationId xmlns:p14="http://schemas.microsoft.com/office/powerpoint/2010/main" val="1779574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649385" y="1537308"/>
            <a:ext cx="6671364" cy="3167214"/>
          </a:xfrm>
          <a:prstGeom prst="rect">
            <a:avLst/>
          </a:prstGeom>
          <a:noFill/>
          <a:ln w="9525">
            <a:noFill/>
            <a:miter lim="800000"/>
            <a:headEnd/>
            <a:tailEnd/>
          </a:ln>
          <a:effectLst>
            <a:glow rad="190500">
              <a:schemeClr val="tx1"/>
            </a:glow>
          </a:effectLst>
        </p:spPr>
      </p:pic>
    </p:spTree>
    <p:extLst>
      <p:ext uri="{BB962C8B-B14F-4D97-AF65-F5344CB8AC3E}">
        <p14:creationId xmlns:p14="http://schemas.microsoft.com/office/powerpoint/2010/main" val="1770045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3947" y="274638"/>
            <a:ext cx="11217965" cy="1143000"/>
          </a:xfrm>
        </p:spPr>
        <p:txBody>
          <a:bodyPr>
            <a:normAutofit/>
          </a:bodyPr>
          <a:lstStyle/>
          <a:p>
            <a:pPr lvl="0"/>
            <a:r>
              <a:rPr lang="en-ZA" b="1" dirty="0" smtClean="0">
                <a:latin typeface="Maiandra GD" pitchFamily="34" charset="0"/>
              </a:rPr>
              <a:t>It is a </a:t>
            </a:r>
            <a:r>
              <a:rPr lang="en-ZA" b="1" i="1" dirty="0" smtClean="0">
                <a:solidFill>
                  <a:srgbClr val="00B050"/>
                </a:solidFill>
                <a:effectLst>
                  <a:outerShdw blurRad="38100" dist="38100" dir="2700000" algn="tl">
                    <a:srgbClr val="000000">
                      <a:alpha val="43137"/>
                    </a:srgbClr>
                  </a:outerShdw>
                </a:effectLst>
                <a:latin typeface="Maiandra GD" pitchFamily="34" charset="0"/>
              </a:rPr>
              <a:t>team</a:t>
            </a:r>
            <a:r>
              <a:rPr lang="en-ZA" b="1" dirty="0" smtClean="0">
                <a:latin typeface="Maiandra GD" pitchFamily="34" charset="0"/>
              </a:rPr>
              <a:t> cause</a:t>
            </a:r>
            <a:endParaRPr lang="en-ZA" dirty="0">
              <a:latin typeface="Maiandra GD" pitchFamily="34" charset="0"/>
            </a:endParaRPr>
          </a:p>
        </p:txBody>
      </p:sp>
      <p:sp>
        <p:nvSpPr>
          <p:cNvPr id="5" name="Content Placeholder 2"/>
          <p:cNvSpPr>
            <a:spLocks noGrp="1"/>
          </p:cNvSpPr>
          <p:nvPr>
            <p:ph idx="1"/>
          </p:nvPr>
        </p:nvSpPr>
        <p:spPr>
          <a:xfrm>
            <a:off x="443947" y="1340768"/>
            <a:ext cx="11217965" cy="5184576"/>
          </a:xfrm>
        </p:spPr>
        <p:txBody>
          <a:bodyPr>
            <a:noAutofit/>
          </a:bodyPr>
          <a:lstStyle/>
          <a:p>
            <a:pPr lvl="0" algn="just"/>
            <a:r>
              <a:rPr lang="en-ZA" sz="3200" dirty="0" smtClean="0"/>
              <a:t>David</a:t>
            </a:r>
            <a:r>
              <a:rPr lang="en-ZA" sz="3200" dirty="0"/>
              <a:t>, as great as he was,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anointed</a:t>
            </a:r>
            <a:r>
              <a:rPr lang="en-ZA" sz="3200" dirty="0">
                <a:solidFill>
                  <a:srgbClr val="00B050"/>
                </a:solidFill>
              </a:rPr>
              <a:t> </a:t>
            </a:r>
            <a:r>
              <a:rPr lang="en-ZA" sz="3200" dirty="0"/>
              <a:t>of God, could not have accomplished God’s purpose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alone</a:t>
            </a:r>
            <a:r>
              <a:rPr lang="en-ZA" sz="3200" dirty="0"/>
              <a:t>. </a:t>
            </a:r>
          </a:p>
          <a:p>
            <a:pPr lvl="0" algn="just"/>
            <a:r>
              <a:rPr lang="en-ZA" sz="3200" dirty="0"/>
              <a:t>He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needed</a:t>
            </a:r>
            <a:r>
              <a:rPr lang="en-ZA" sz="3200" dirty="0">
                <a:solidFill>
                  <a:srgbClr val="00B050"/>
                </a:solidFill>
                <a:effectLst>
                  <a:outerShdw blurRad="38100" dist="38100" dir="2700000" algn="tl">
                    <a:srgbClr val="000000">
                      <a:alpha val="43137"/>
                    </a:srgbClr>
                  </a:outerShdw>
                </a:effectLst>
              </a:rPr>
              <a:t> </a:t>
            </a:r>
            <a:r>
              <a:rPr lang="en-ZA" sz="3200" dirty="0"/>
              <a:t>his mighty men and the rest of his faithful troops to pull it off.</a:t>
            </a:r>
          </a:p>
          <a:p>
            <a:pPr lvl="0" algn="just"/>
            <a:r>
              <a:rPr lang="en-ZA" sz="3200" dirty="0"/>
              <a:t>Even so, the Lord Jesus has not called us to be a bunch of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isolated</a:t>
            </a:r>
            <a:r>
              <a:rPr lang="en-ZA" sz="3200" dirty="0">
                <a:solidFill>
                  <a:srgbClr val="00B050"/>
                </a:solidFill>
                <a:effectLst>
                  <a:outerShdw blurRad="38100" dist="38100" dir="2700000" algn="tl">
                    <a:srgbClr val="000000">
                      <a:alpha val="43137"/>
                    </a:srgbClr>
                  </a:outerShdw>
                </a:effectLst>
              </a:rPr>
              <a:t> </a:t>
            </a:r>
            <a:r>
              <a:rPr lang="en-ZA" sz="3200" dirty="0"/>
              <a:t>great people for His cause.</a:t>
            </a:r>
          </a:p>
          <a:p>
            <a:pPr lvl="0" algn="just"/>
            <a:r>
              <a:rPr lang="en-ZA" sz="3200" dirty="0"/>
              <a:t>It is a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team</a:t>
            </a:r>
            <a:r>
              <a:rPr lang="en-ZA" sz="3200" dirty="0">
                <a:solidFill>
                  <a:srgbClr val="00B050"/>
                </a:solidFill>
              </a:rPr>
              <a:t> </a:t>
            </a:r>
            <a:r>
              <a:rPr lang="en-ZA" sz="3200" dirty="0"/>
              <a:t>effort. </a:t>
            </a:r>
          </a:p>
          <a:p>
            <a:pPr lvl="0"/>
            <a:r>
              <a:rPr lang="en-ZA" sz="3200" dirty="0"/>
              <a:t>We are part of the Body, and every part is essential. </a:t>
            </a:r>
          </a:p>
        </p:txBody>
      </p:sp>
    </p:spTree>
    <p:extLst>
      <p:ext uri="{BB962C8B-B14F-4D97-AF65-F5344CB8AC3E}">
        <p14:creationId xmlns:p14="http://schemas.microsoft.com/office/powerpoint/2010/main" val="1189919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4191" y="1565108"/>
            <a:ext cx="11323983" cy="4997151"/>
          </a:xfrm>
        </p:spPr>
        <p:txBody>
          <a:bodyPr>
            <a:noAutofit/>
          </a:bodyPr>
          <a:lstStyle/>
          <a:p>
            <a:pPr lvl="0" algn="just"/>
            <a:r>
              <a:rPr lang="en-ZA" sz="3000" dirty="0" smtClean="0"/>
              <a:t>True, not all of us can attain to the greatness of these mighty men. </a:t>
            </a:r>
          </a:p>
          <a:p>
            <a:pPr lvl="0" algn="just"/>
            <a:r>
              <a:rPr lang="en-ZA" sz="3000" dirty="0" smtClean="0"/>
              <a:t>But we all are on the team, and we all have </a:t>
            </a:r>
            <a:r>
              <a:rPr lang="en-ZA" sz="3000" b="1" dirty="0" smtClean="0">
                <a:solidFill>
                  <a:srgbClr val="00B050"/>
                </a:solidFill>
                <a:effectLst>
                  <a:outerShdw blurRad="38100" dist="38100" dir="2700000" algn="tl">
                    <a:srgbClr val="000000">
                      <a:alpha val="43137"/>
                    </a:srgbClr>
                  </a:outerShdw>
                </a:effectLst>
                <a:latin typeface="Limelight" panose="02000000000000000000" pitchFamily="2" charset="0"/>
              </a:rPr>
              <a:t>important</a:t>
            </a:r>
            <a:r>
              <a:rPr lang="en-ZA" sz="3000" b="1" dirty="0" smtClean="0">
                <a:solidFill>
                  <a:srgbClr val="C00000"/>
                </a:solidFill>
                <a:effectLst>
                  <a:outerShdw blurRad="38100" dist="38100" dir="2700000" algn="tl">
                    <a:srgbClr val="000000">
                      <a:alpha val="43137"/>
                    </a:srgbClr>
                  </a:outerShdw>
                </a:effectLst>
              </a:rPr>
              <a:t> </a:t>
            </a:r>
            <a:r>
              <a:rPr lang="en-ZA" sz="3000" b="1" dirty="0" smtClean="0">
                <a:solidFill>
                  <a:srgbClr val="00B050"/>
                </a:solidFill>
                <a:effectLst>
                  <a:outerShdw blurRad="38100" dist="38100" dir="2700000" algn="tl">
                    <a:srgbClr val="000000">
                      <a:alpha val="43137"/>
                    </a:srgbClr>
                  </a:outerShdw>
                </a:effectLst>
                <a:latin typeface="Limelight" panose="02000000000000000000" pitchFamily="2" charset="0"/>
              </a:rPr>
              <a:t>tasks</a:t>
            </a:r>
            <a:r>
              <a:rPr lang="en-ZA" sz="3000" b="1" dirty="0" smtClean="0">
                <a:solidFill>
                  <a:srgbClr val="00B050"/>
                </a:solidFill>
                <a:effectLst>
                  <a:outerShdw blurRad="38100" dist="38100" dir="2700000" algn="tl">
                    <a:srgbClr val="000000">
                      <a:alpha val="43137"/>
                    </a:srgbClr>
                  </a:outerShdw>
                </a:effectLst>
              </a:rPr>
              <a:t> </a:t>
            </a:r>
            <a:r>
              <a:rPr lang="en-ZA" sz="3000" dirty="0" smtClean="0"/>
              <a:t>given to us by our Captain.</a:t>
            </a:r>
          </a:p>
          <a:p>
            <a:pPr marL="0" indent="0" algn="just">
              <a:buNone/>
            </a:pPr>
            <a:endParaRPr lang="en-ZA" sz="3000" dirty="0"/>
          </a:p>
          <a:p>
            <a:pPr marL="0" indent="0" algn="just">
              <a:buNone/>
            </a:pPr>
            <a:r>
              <a:rPr lang="en-ZA" sz="3000" dirty="0" smtClean="0"/>
              <a:t>Because </a:t>
            </a:r>
            <a:r>
              <a:rPr lang="en-ZA" sz="3000" dirty="0"/>
              <a:t>the cause is a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great</a:t>
            </a:r>
            <a:r>
              <a:rPr lang="en-ZA" sz="3000" dirty="0">
                <a:solidFill>
                  <a:srgbClr val="00B050"/>
                </a:solidFill>
                <a:effectLst>
                  <a:outerShdw blurRad="38100" dist="38100" dir="2700000" algn="tl">
                    <a:srgbClr val="000000">
                      <a:alpha val="43137"/>
                    </a:srgbClr>
                  </a:outerShdw>
                </a:effectLst>
              </a:rPr>
              <a:t> </a:t>
            </a:r>
            <a:r>
              <a:rPr lang="en-ZA" sz="3000" dirty="0"/>
              <a:t>cause and because it is a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team</a:t>
            </a:r>
            <a:r>
              <a:rPr lang="en-ZA" sz="3000" dirty="0">
                <a:solidFill>
                  <a:srgbClr val="00B050"/>
                </a:solidFill>
                <a:effectLst>
                  <a:outerShdw blurRad="38100" dist="38100" dir="2700000" algn="tl">
                    <a:srgbClr val="000000">
                      <a:alpha val="43137"/>
                    </a:srgbClr>
                  </a:outerShdw>
                </a:effectLst>
              </a:rPr>
              <a:t> </a:t>
            </a:r>
            <a:r>
              <a:rPr lang="en-ZA" sz="3000" dirty="0"/>
              <a:t>cause,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every</a:t>
            </a:r>
            <a:r>
              <a:rPr lang="en-ZA" sz="3000" b="1" dirty="0">
                <a:solidFill>
                  <a:srgbClr val="00B050"/>
                </a:solidFill>
                <a:effectLst>
                  <a:outerShdw blurRad="38100" dist="38100" dir="2700000" algn="tl">
                    <a:srgbClr val="000000">
                      <a:alpha val="43137"/>
                    </a:srgbClr>
                  </a:outerShdw>
                </a:effectLst>
              </a:rPr>
              <a:t>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person</a:t>
            </a:r>
            <a:r>
              <a:rPr lang="en-ZA" sz="3000" b="1" dirty="0">
                <a:solidFill>
                  <a:srgbClr val="00B050"/>
                </a:solidFill>
                <a:effectLst>
                  <a:outerShdw blurRad="38100" dist="38100" dir="2700000" algn="tl">
                    <a:srgbClr val="000000">
                      <a:alpha val="43137"/>
                    </a:srgbClr>
                  </a:outerShdw>
                </a:effectLst>
              </a:rPr>
              <a:t> </a:t>
            </a:r>
            <a:r>
              <a:rPr lang="en-ZA" sz="3000" dirty="0"/>
              <a:t>must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commit</a:t>
            </a:r>
            <a:r>
              <a:rPr lang="en-ZA" sz="3000" dirty="0">
                <a:solidFill>
                  <a:srgbClr val="00B050"/>
                </a:solidFill>
              </a:rPr>
              <a:t> </a:t>
            </a:r>
            <a:r>
              <a:rPr lang="en-ZA" sz="3000" dirty="0"/>
              <a:t>himself wholeheartedly to the cause</a:t>
            </a:r>
            <a:r>
              <a:rPr lang="en-ZA" sz="3000" dirty="0" smtClean="0"/>
              <a:t>.</a:t>
            </a:r>
          </a:p>
          <a:p>
            <a:pPr marL="0" indent="0" algn="just">
              <a:buNone/>
            </a:pPr>
            <a:r>
              <a:rPr lang="en-ZA" sz="3000" dirty="0" smtClean="0"/>
              <a:t> </a:t>
            </a:r>
            <a:r>
              <a:rPr lang="en-ZA" sz="3000" dirty="0"/>
              <a:t>Note the commitment of these mighty men.</a:t>
            </a:r>
          </a:p>
          <a:p>
            <a:pPr marL="0" indent="0" algn="just">
              <a:buNone/>
            </a:pPr>
            <a:endParaRPr lang="en-ZA" sz="3000" dirty="0"/>
          </a:p>
        </p:txBody>
      </p:sp>
    </p:spTree>
    <p:extLst>
      <p:ext uri="{BB962C8B-B14F-4D97-AF65-F5344CB8AC3E}">
        <p14:creationId xmlns:p14="http://schemas.microsoft.com/office/powerpoint/2010/main" val="260571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1184" y="274638"/>
            <a:ext cx="11350486" cy="1143000"/>
          </a:xfrm>
        </p:spPr>
        <p:txBody>
          <a:bodyPr>
            <a:normAutofit/>
          </a:bodyPr>
          <a:lstStyle/>
          <a:p>
            <a:r>
              <a:rPr lang="en-ZA" b="1" cap="all" dirty="0" smtClean="0">
                <a:latin typeface="Maiandra GD" pitchFamily="34" charset="0"/>
              </a:rPr>
              <a:t>B.	</a:t>
            </a:r>
            <a:r>
              <a:rPr lang="en-ZA" b="1" cap="all" dirty="0" smtClean="0">
                <a:solidFill>
                  <a:srgbClr val="00B050"/>
                </a:solidFill>
                <a:effectLst>
                  <a:outerShdw blurRad="38100" dist="38100" dir="2700000" algn="tl">
                    <a:srgbClr val="000000">
                      <a:alpha val="43137"/>
                    </a:srgbClr>
                  </a:outerShdw>
                </a:effectLst>
                <a:latin typeface="Maiandra GD" pitchFamily="34" charset="0"/>
              </a:rPr>
              <a:t>THE COMMITMENT</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51184" y="1600200"/>
            <a:ext cx="11350486" cy="4781128"/>
          </a:xfrm>
        </p:spPr>
        <p:txBody>
          <a:bodyPr>
            <a:normAutofit/>
          </a:bodyPr>
          <a:lstStyle/>
          <a:p>
            <a:pPr lvl="0" algn="just"/>
            <a:r>
              <a:rPr lang="en-ZA" sz="2800" dirty="0" smtClean="0"/>
              <a:t>A </a:t>
            </a:r>
            <a:r>
              <a:rPr lang="en-ZA" sz="2800" dirty="0"/>
              <a:t>commitment which overcomes the odds with faith in God.</a:t>
            </a:r>
          </a:p>
          <a:p>
            <a:pPr lvl="0" algn="just"/>
            <a:r>
              <a:rPr lang="en-ZA" sz="2800" dirty="0"/>
              <a:t>Note </a:t>
            </a:r>
            <a:r>
              <a:rPr lang="en-ZA" sz="2800" dirty="0">
                <a:solidFill>
                  <a:srgbClr val="FF0000"/>
                </a:solidFill>
                <a:latin typeface="Limelight" panose="02000000000000000000" pitchFamily="2" charset="0"/>
              </a:rPr>
              <a:t>23:</a:t>
            </a:r>
            <a:r>
              <a:rPr lang="en-ZA" sz="2800" baseline="30000" dirty="0">
                <a:solidFill>
                  <a:srgbClr val="FF0000"/>
                </a:solidFill>
                <a:latin typeface="Limelight" panose="02000000000000000000" pitchFamily="2" charset="0"/>
              </a:rPr>
              <a:t>8, 9‑10</a:t>
            </a:r>
            <a:r>
              <a:rPr lang="en-ZA" sz="2800" dirty="0">
                <a:solidFill>
                  <a:schemeClr val="tx2">
                    <a:lumMod val="60000"/>
                    <a:lumOff val="40000"/>
                  </a:schemeClr>
                </a:solidFill>
              </a:rPr>
              <a:t>, </a:t>
            </a:r>
            <a:r>
              <a:rPr lang="en-ZA" sz="2800" baseline="30000" dirty="0">
                <a:solidFill>
                  <a:srgbClr val="FF0000"/>
                </a:solidFill>
                <a:latin typeface="Limelight" panose="02000000000000000000" pitchFamily="2" charset="0"/>
              </a:rPr>
              <a:t>11‑12</a:t>
            </a:r>
            <a:r>
              <a:rPr lang="en-ZA" sz="2800" dirty="0">
                <a:solidFill>
                  <a:schemeClr val="tx2">
                    <a:lumMod val="60000"/>
                    <a:lumOff val="40000"/>
                  </a:schemeClr>
                </a:solidFill>
              </a:rPr>
              <a:t>, </a:t>
            </a:r>
            <a:r>
              <a:rPr lang="en-ZA" sz="2800" baseline="30000" dirty="0">
                <a:solidFill>
                  <a:srgbClr val="FF0000"/>
                </a:solidFill>
                <a:latin typeface="Limelight" panose="02000000000000000000" pitchFamily="2" charset="0"/>
              </a:rPr>
              <a:t>18</a:t>
            </a:r>
            <a:r>
              <a:rPr lang="en-ZA" sz="2800" dirty="0">
                <a:solidFill>
                  <a:schemeClr val="tx2">
                    <a:lumMod val="60000"/>
                    <a:lumOff val="40000"/>
                  </a:schemeClr>
                </a:solidFill>
              </a:rPr>
              <a:t>, </a:t>
            </a:r>
            <a:r>
              <a:rPr lang="en-ZA" sz="2800" baseline="30000" dirty="0">
                <a:solidFill>
                  <a:srgbClr val="FF0000"/>
                </a:solidFill>
                <a:latin typeface="Limelight" panose="02000000000000000000" pitchFamily="2" charset="0"/>
              </a:rPr>
              <a:t>21</a:t>
            </a:r>
            <a:r>
              <a:rPr lang="en-ZA" sz="2800" dirty="0">
                <a:solidFill>
                  <a:schemeClr val="tx2">
                    <a:lumMod val="60000"/>
                    <a:lumOff val="40000"/>
                  </a:schemeClr>
                </a:solidFill>
              </a:rPr>
              <a:t> </a:t>
            </a:r>
            <a:r>
              <a:rPr lang="en-ZA" sz="2800" dirty="0"/>
              <a:t>(a 7 1/2 foot giant, acc. to </a:t>
            </a:r>
            <a:r>
              <a:rPr lang="en-ZA" sz="2800" dirty="0">
                <a:solidFill>
                  <a:srgbClr val="FF0000"/>
                </a:solidFill>
                <a:latin typeface="Limelight" panose="02000000000000000000" pitchFamily="2" charset="0"/>
              </a:rPr>
              <a:t>1 Chron. 11:</a:t>
            </a:r>
            <a:r>
              <a:rPr lang="en-ZA" sz="2800" baseline="30000" dirty="0">
                <a:solidFill>
                  <a:srgbClr val="FF0000"/>
                </a:solidFill>
                <a:latin typeface="Limelight" panose="02000000000000000000" pitchFamily="2" charset="0"/>
              </a:rPr>
              <a:t>23</a:t>
            </a:r>
            <a:r>
              <a:rPr lang="en-ZA" sz="2800" dirty="0"/>
              <a:t>). </a:t>
            </a:r>
          </a:p>
          <a:p>
            <a:pPr lvl="0" algn="just"/>
            <a:r>
              <a:rPr lang="en-ZA" sz="2800" dirty="0"/>
              <a:t>In every case these mighty men faced insuperable odds. </a:t>
            </a:r>
            <a:endParaRPr lang="en-ZA" sz="2800" dirty="0" smtClean="0"/>
          </a:p>
          <a:p>
            <a:pPr lvl="0" algn="just"/>
            <a:endParaRPr lang="en-ZA" sz="2800" dirty="0"/>
          </a:p>
          <a:p>
            <a:pPr marL="0" lvl="0" indent="0" algn="just">
              <a:buNone/>
            </a:pPr>
            <a:r>
              <a:rPr lang="en-ZA" sz="2800" dirty="0"/>
              <a:t>But note </a:t>
            </a:r>
            <a:r>
              <a:rPr lang="en-ZA" sz="2800" dirty="0">
                <a:solidFill>
                  <a:srgbClr val="FF0000"/>
                </a:solidFill>
                <a:latin typeface="Limelight" panose="02000000000000000000" pitchFamily="2" charset="0"/>
              </a:rPr>
              <a:t>23:</a:t>
            </a:r>
            <a:r>
              <a:rPr lang="en-ZA" sz="2800" baseline="30000" dirty="0">
                <a:solidFill>
                  <a:srgbClr val="FF0000"/>
                </a:solidFill>
                <a:latin typeface="Limelight" panose="02000000000000000000" pitchFamily="2" charset="0"/>
              </a:rPr>
              <a:t>10, </a:t>
            </a:r>
            <a:r>
              <a:rPr lang="en-ZA" sz="2800" baseline="30000" dirty="0" smtClean="0">
                <a:solidFill>
                  <a:srgbClr val="FF0000"/>
                </a:solidFill>
                <a:latin typeface="Limelight" panose="02000000000000000000" pitchFamily="2" charset="0"/>
              </a:rPr>
              <a:t>12</a:t>
            </a:r>
            <a:r>
              <a:rPr lang="en-ZA" sz="2800" dirty="0">
                <a:solidFill>
                  <a:srgbClr val="FF0000"/>
                </a:solidFill>
                <a:latin typeface="Limelight" panose="02000000000000000000" pitchFamily="2" charset="0"/>
              </a:rPr>
              <a:t> </a:t>
            </a:r>
            <a:r>
              <a:rPr lang="en-ZA" sz="2800" b="1" dirty="0" smtClean="0"/>
              <a:t>“the </a:t>
            </a:r>
            <a:r>
              <a:rPr lang="en-ZA" sz="2800" b="1" dirty="0"/>
              <a:t>Lord brought about a great victory.” These men weren’t considering the odds for victory; they were looking to the God of victory.</a:t>
            </a:r>
            <a:endParaRPr lang="en-ZA" sz="2800" dirty="0"/>
          </a:p>
        </p:txBody>
      </p:sp>
    </p:spTree>
    <p:extLst>
      <p:ext uri="{BB962C8B-B14F-4D97-AF65-F5344CB8AC3E}">
        <p14:creationId xmlns:p14="http://schemas.microsoft.com/office/powerpoint/2010/main" val="246003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64435" y="1697630"/>
            <a:ext cx="11430000" cy="4525963"/>
          </a:xfrm>
        </p:spPr>
        <p:txBody>
          <a:bodyPr>
            <a:normAutofit/>
          </a:bodyPr>
          <a:lstStyle/>
          <a:p>
            <a:pPr lvl="0" algn="just"/>
            <a:r>
              <a:rPr lang="en-ZA" sz="2800" dirty="0"/>
              <a:t>There are always enough people sitting on the </a:t>
            </a:r>
            <a:r>
              <a:rPr lang="en-ZA" sz="2800" b="1" dirty="0" smtClean="0">
                <a:solidFill>
                  <a:srgbClr val="00B050"/>
                </a:solidFill>
                <a:effectLst>
                  <a:outerShdw blurRad="38100" dist="38100" dir="2700000" algn="tl">
                    <a:srgbClr val="000000">
                      <a:alpha val="43137"/>
                    </a:srgbClr>
                  </a:outerShdw>
                </a:effectLst>
                <a:latin typeface="Limelight" panose="02000000000000000000" pitchFamily="2" charset="0"/>
              </a:rPr>
              <a:t>side-lines</a:t>
            </a:r>
            <a:r>
              <a:rPr lang="en-ZA" sz="2800" dirty="0" smtClean="0"/>
              <a:t>, </a:t>
            </a:r>
            <a:r>
              <a:rPr lang="en-ZA" sz="2800" dirty="0"/>
              <a:t>pointing out the size of the giants in the land. </a:t>
            </a:r>
          </a:p>
          <a:p>
            <a:pPr lvl="0" algn="just"/>
            <a:r>
              <a:rPr lang="en-ZA" sz="2800" dirty="0"/>
              <a:t>We need some mighty men whose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commitment</a:t>
            </a:r>
            <a:r>
              <a:rPr lang="en-ZA" sz="2800" dirty="0">
                <a:solidFill>
                  <a:srgbClr val="00B050"/>
                </a:solidFill>
                <a:effectLst>
                  <a:outerShdw blurRad="38100" dist="38100" dir="2700000" algn="tl">
                    <a:srgbClr val="000000">
                      <a:alpha val="43137"/>
                    </a:srgbClr>
                  </a:outerShdw>
                </a:effectLst>
              </a:rPr>
              <a:t> </a:t>
            </a:r>
            <a:r>
              <a:rPr lang="en-ZA" sz="2800" dirty="0"/>
              <a:t>to the cause overcomes the odds with faith in the living God.</a:t>
            </a:r>
          </a:p>
          <a:p>
            <a:endParaRPr lang="en-ZA" sz="2800" dirty="0"/>
          </a:p>
        </p:txBody>
      </p:sp>
    </p:spTree>
    <p:extLst>
      <p:ext uri="{BB962C8B-B14F-4D97-AF65-F5344CB8AC3E}">
        <p14:creationId xmlns:p14="http://schemas.microsoft.com/office/powerpoint/2010/main" val="60532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7805" y="131640"/>
            <a:ext cx="11834195" cy="1143000"/>
          </a:xfrm>
        </p:spPr>
        <p:txBody>
          <a:bodyPr>
            <a:noAutofit/>
          </a:bodyPr>
          <a:lstStyle/>
          <a:p>
            <a:pPr lvl="0" algn="l"/>
            <a:r>
              <a:rPr lang="en-ZA" sz="3800" dirty="0" smtClean="0">
                <a:latin typeface="Maiandra GD" pitchFamily="34" charset="0"/>
              </a:rPr>
              <a:t>a) </a:t>
            </a:r>
            <a:r>
              <a:rPr lang="en-ZA" sz="3800" dirty="0" smtClean="0">
                <a:solidFill>
                  <a:srgbClr val="00B050"/>
                </a:solidFill>
                <a:effectLst>
                  <a:outerShdw blurRad="38100" dist="38100" dir="2700000" algn="tl">
                    <a:srgbClr val="000000">
                      <a:alpha val="43137"/>
                    </a:srgbClr>
                  </a:outerShdw>
                </a:effectLst>
                <a:latin typeface="Maiandra GD" pitchFamily="34" charset="0"/>
              </a:rPr>
              <a:t>commitment which endures exhaustion</a:t>
            </a:r>
            <a:endParaRPr lang="en-ZA" sz="3800"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57806" y="1484242"/>
            <a:ext cx="11449880" cy="5128117"/>
          </a:xfrm>
        </p:spPr>
        <p:txBody>
          <a:bodyPr>
            <a:noAutofit/>
          </a:bodyPr>
          <a:lstStyle/>
          <a:p>
            <a:pPr algn="just"/>
            <a:r>
              <a:rPr lang="en-ZA" sz="3200" dirty="0" smtClean="0"/>
              <a:t>See </a:t>
            </a:r>
            <a:r>
              <a:rPr lang="en-ZA" sz="3200" dirty="0">
                <a:solidFill>
                  <a:srgbClr val="FF0000"/>
                </a:solidFill>
                <a:latin typeface="Limelight" panose="02000000000000000000" pitchFamily="2" charset="0"/>
              </a:rPr>
              <a:t>23:</a:t>
            </a:r>
            <a:r>
              <a:rPr lang="en-ZA" sz="3200" baseline="30000" dirty="0">
                <a:solidFill>
                  <a:srgbClr val="FF0000"/>
                </a:solidFill>
                <a:latin typeface="Limelight" panose="02000000000000000000" pitchFamily="2" charset="0"/>
              </a:rPr>
              <a:t>10</a:t>
            </a:r>
            <a:r>
              <a:rPr lang="en-ZA" sz="3200" dirty="0"/>
              <a:t>. Eleazar was so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tired</a:t>
            </a:r>
            <a:r>
              <a:rPr lang="en-ZA" sz="3200" dirty="0">
                <a:solidFill>
                  <a:srgbClr val="00B050"/>
                </a:solidFill>
                <a:effectLst>
                  <a:outerShdw blurRad="38100" dist="38100" dir="2700000" algn="tl">
                    <a:srgbClr val="000000">
                      <a:alpha val="43137"/>
                    </a:srgbClr>
                  </a:outerShdw>
                </a:effectLst>
              </a:rPr>
              <a:t> </a:t>
            </a:r>
            <a:r>
              <a:rPr lang="en-ZA" sz="3200" dirty="0"/>
              <a:t>he couldn’t open his hand after the battle was over. </a:t>
            </a:r>
          </a:p>
          <a:p>
            <a:pPr algn="just"/>
            <a:r>
              <a:rPr lang="en-ZA" sz="3200" dirty="0"/>
              <a:t>I don’t know how long it took Adino the Eznite to knock off 800 men on one occasion or how he did it (</a:t>
            </a:r>
            <a:r>
              <a:rPr lang="en-ZA" sz="3200" dirty="0">
                <a:solidFill>
                  <a:srgbClr val="FF0000"/>
                </a:solidFill>
                <a:effectLst>
                  <a:outerShdw blurRad="38100" dist="38100" dir="2700000" algn="tl">
                    <a:srgbClr val="000000">
                      <a:alpha val="43137"/>
                    </a:srgbClr>
                  </a:outerShdw>
                </a:effectLst>
                <a:latin typeface="Limelight" panose="02000000000000000000" pitchFamily="2" charset="0"/>
              </a:rPr>
              <a:t>23:</a:t>
            </a:r>
            <a:r>
              <a:rPr lang="en-ZA" sz="3200" baseline="30000" dirty="0">
                <a:solidFill>
                  <a:srgbClr val="FF0000"/>
                </a:solidFill>
                <a:effectLst>
                  <a:outerShdw blurRad="38100" dist="38100" dir="2700000" algn="tl">
                    <a:srgbClr val="000000">
                      <a:alpha val="43137"/>
                    </a:srgbClr>
                  </a:outerShdw>
                </a:effectLst>
                <a:latin typeface="Limelight" panose="02000000000000000000" pitchFamily="2" charset="0"/>
              </a:rPr>
              <a:t>8</a:t>
            </a:r>
            <a:r>
              <a:rPr lang="en-ZA" sz="3200" dirty="0"/>
              <a:t>), but you can be sure that he was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exhausted</a:t>
            </a:r>
            <a:r>
              <a:rPr lang="en-ZA" sz="3200" dirty="0">
                <a:solidFill>
                  <a:srgbClr val="00B050"/>
                </a:solidFill>
                <a:effectLst>
                  <a:outerShdw blurRad="38100" dist="38100" dir="2700000" algn="tl">
                    <a:srgbClr val="000000">
                      <a:alpha val="43137"/>
                    </a:srgbClr>
                  </a:outerShdw>
                </a:effectLst>
              </a:rPr>
              <a:t> </a:t>
            </a:r>
            <a:r>
              <a:rPr lang="en-ZA" sz="3200" dirty="0"/>
              <a:t>when it was over.</a:t>
            </a:r>
          </a:p>
          <a:p>
            <a:pPr algn="just"/>
            <a:r>
              <a:rPr lang="en-ZA" sz="3200" dirty="0"/>
              <a:t>You can count on being tired if you commit yourself to serve Christ‑‑not tired </a:t>
            </a:r>
            <a:r>
              <a:rPr lang="en-ZA" sz="3200" b="1" u="sng" dirty="0">
                <a:solidFill>
                  <a:srgbClr val="00B050"/>
                </a:solidFill>
                <a:effectLst>
                  <a:outerShdw blurRad="38100" dist="38100" dir="2700000" algn="tl">
                    <a:srgbClr val="000000">
                      <a:alpha val="43137"/>
                    </a:srgbClr>
                  </a:outerShdw>
                </a:effectLst>
                <a:latin typeface="Limelight" panose="02000000000000000000" pitchFamily="2" charset="0"/>
              </a:rPr>
              <a:t>of</a:t>
            </a:r>
            <a:r>
              <a:rPr lang="en-ZA" sz="3200" dirty="0"/>
              <a:t> serving, but tired </a:t>
            </a:r>
            <a:r>
              <a:rPr lang="en-ZA" sz="3200" b="1" u="sng" dirty="0">
                <a:solidFill>
                  <a:srgbClr val="00B050"/>
                </a:solidFill>
                <a:effectLst>
                  <a:outerShdw blurRad="38100" dist="38100" dir="2700000" algn="tl">
                    <a:srgbClr val="000000">
                      <a:alpha val="43137"/>
                    </a:srgbClr>
                  </a:outerShdw>
                </a:effectLst>
                <a:latin typeface="Limelight" panose="02000000000000000000" pitchFamily="2" charset="0"/>
              </a:rPr>
              <a:t>in</a:t>
            </a:r>
            <a:r>
              <a:rPr lang="en-ZA" sz="3200" dirty="0"/>
              <a:t> serving. But it is a great feeling to go to bed at night exhausted from serving the cause of Christ</a:t>
            </a:r>
            <a:r>
              <a:rPr lang="en-ZA" sz="3200" dirty="0" smtClean="0"/>
              <a:t>.</a:t>
            </a:r>
            <a:endParaRPr lang="en-ZA" sz="3200" dirty="0"/>
          </a:p>
        </p:txBody>
      </p:sp>
    </p:spTree>
    <p:extLst>
      <p:ext uri="{BB962C8B-B14F-4D97-AF65-F5344CB8AC3E}">
        <p14:creationId xmlns:p14="http://schemas.microsoft.com/office/powerpoint/2010/main" val="2210962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932" y="274638"/>
            <a:ext cx="11390242" cy="1143000"/>
          </a:xfrm>
        </p:spPr>
        <p:txBody>
          <a:bodyPr>
            <a:normAutofit fontScale="90000"/>
          </a:bodyPr>
          <a:lstStyle/>
          <a:p>
            <a:pPr lvl="0" algn="l"/>
            <a:r>
              <a:rPr lang="en-ZA" b="1" dirty="0" smtClean="0">
                <a:effectLst>
                  <a:outerShdw blurRad="38100" dist="38100" dir="2700000" algn="tl">
                    <a:srgbClr val="000000">
                      <a:alpha val="43137"/>
                    </a:srgbClr>
                  </a:outerShdw>
                </a:effectLst>
                <a:latin typeface="Maiandra GD" pitchFamily="34" charset="0"/>
              </a:rPr>
              <a:t>A. </a:t>
            </a:r>
            <a:r>
              <a:rPr lang="en-ZA" b="1" dirty="0" smtClean="0">
                <a:solidFill>
                  <a:srgbClr val="00B050"/>
                </a:solidFill>
                <a:effectLst>
                  <a:outerShdw blurRad="38100" dist="38100" dir="2700000" algn="tl">
                    <a:srgbClr val="000000">
                      <a:alpha val="43137"/>
                    </a:srgbClr>
                  </a:outerShdw>
                </a:effectLst>
                <a:latin typeface="Maiandra GD" pitchFamily="34" charset="0"/>
              </a:rPr>
              <a:t>commitment which spurns the attitude of the crowd</a:t>
            </a:r>
            <a:endParaRPr lang="en-ZA" b="1"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37932" y="1749287"/>
            <a:ext cx="11390242" cy="4376876"/>
          </a:xfrm>
        </p:spPr>
        <p:txBody>
          <a:bodyPr>
            <a:normAutofit/>
          </a:bodyPr>
          <a:lstStyle/>
          <a:p>
            <a:pPr algn="just"/>
            <a:r>
              <a:rPr lang="en-ZA" sz="2800" dirty="0" smtClean="0"/>
              <a:t>Note </a:t>
            </a:r>
            <a:r>
              <a:rPr lang="en-ZA" sz="2800" dirty="0">
                <a:solidFill>
                  <a:srgbClr val="FF0000"/>
                </a:solidFill>
                <a:latin typeface="Limelight" panose="02000000000000000000" pitchFamily="2" charset="0"/>
              </a:rPr>
              <a:t>23:</a:t>
            </a:r>
            <a:r>
              <a:rPr lang="en-ZA" sz="2800" baseline="30000" dirty="0">
                <a:solidFill>
                  <a:srgbClr val="FF0000"/>
                </a:solidFill>
                <a:latin typeface="Limelight" panose="02000000000000000000" pitchFamily="2" charset="0"/>
              </a:rPr>
              <a:t>9-12</a:t>
            </a:r>
            <a:r>
              <a:rPr lang="en-ZA" sz="2800" dirty="0"/>
              <a:t>. The Israelite warriors had fled. The people of God were in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retreat</a:t>
            </a:r>
            <a:r>
              <a:rPr lang="en-ZA" sz="2800" dirty="0"/>
              <a:t>. </a:t>
            </a:r>
          </a:p>
          <a:p>
            <a:pPr algn="just"/>
            <a:r>
              <a:rPr lang="en-ZA" sz="2800" dirty="0"/>
              <a:t>If you had taken a vote, it would have been a landslide in favor of surrender. </a:t>
            </a:r>
          </a:p>
          <a:p>
            <a:pPr algn="just"/>
            <a:r>
              <a:rPr lang="en-ZA" sz="2800" dirty="0"/>
              <a:t>But these mighty men ignored the majority 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stood alone </a:t>
            </a:r>
            <a:r>
              <a:rPr lang="en-ZA" sz="2800" dirty="0"/>
              <a:t>for God. </a:t>
            </a:r>
          </a:p>
          <a:p>
            <a:pPr algn="just"/>
            <a:r>
              <a:rPr lang="en-ZA" sz="2800" dirty="0"/>
              <a:t>The cowards returned to gather the spoils (</a:t>
            </a:r>
            <a:r>
              <a:rPr lang="en-ZA" sz="2800" dirty="0">
                <a:solidFill>
                  <a:srgbClr val="FF0000"/>
                </a:solidFill>
                <a:latin typeface="Limelight" panose="02000000000000000000" pitchFamily="2" charset="0"/>
              </a:rPr>
              <a:t>23:</a:t>
            </a:r>
            <a:r>
              <a:rPr lang="en-ZA" sz="2800" baseline="30000" dirty="0">
                <a:solidFill>
                  <a:srgbClr val="FF0000"/>
                </a:solidFill>
                <a:latin typeface="Limelight" panose="02000000000000000000" pitchFamily="2" charset="0"/>
              </a:rPr>
              <a:t>10</a:t>
            </a:r>
            <a:r>
              <a:rPr lang="en-ZA" sz="2800" dirty="0"/>
              <a:t>). </a:t>
            </a:r>
          </a:p>
          <a:p>
            <a:pPr algn="just"/>
            <a:endParaRPr lang="en-ZA" sz="2800" dirty="0"/>
          </a:p>
        </p:txBody>
      </p:sp>
    </p:spTree>
    <p:extLst>
      <p:ext uri="{BB962C8B-B14F-4D97-AF65-F5344CB8AC3E}">
        <p14:creationId xmlns:p14="http://schemas.microsoft.com/office/powerpoint/2010/main" val="3252025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1184" y="1461321"/>
            <a:ext cx="11390242" cy="4525963"/>
          </a:xfrm>
        </p:spPr>
        <p:txBody>
          <a:bodyPr>
            <a:normAutofit/>
          </a:bodyPr>
          <a:lstStyle/>
          <a:p>
            <a:pPr algn="just"/>
            <a:r>
              <a:rPr lang="en-ZA" sz="2800" dirty="0"/>
              <a:t>They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benefited</a:t>
            </a:r>
            <a:r>
              <a:rPr lang="en-ZA" sz="28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2800" dirty="0"/>
              <a:t>from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courage</a:t>
            </a:r>
            <a:r>
              <a:rPr lang="en-ZA" sz="28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2800" dirty="0"/>
              <a:t>of these men whom they would have called fools a few hours earlier.</a:t>
            </a:r>
          </a:p>
          <a:p>
            <a:pPr algn="just"/>
            <a:r>
              <a:rPr lang="en-ZA" sz="2800" dirty="0"/>
              <a:t>If the church is going to go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forward</a:t>
            </a:r>
            <a:r>
              <a:rPr lang="en-ZA" sz="2800" dirty="0">
                <a:solidFill>
                  <a:srgbClr val="00B050"/>
                </a:solidFill>
                <a:latin typeface="Limelight" panose="02000000000000000000" pitchFamily="2" charset="0"/>
              </a:rPr>
              <a:t> </a:t>
            </a:r>
            <a:r>
              <a:rPr lang="en-ZA" sz="2800" dirty="0"/>
              <a:t>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conquer</a:t>
            </a:r>
            <a:r>
              <a:rPr lang="en-ZA" sz="28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2800" dirty="0"/>
              <a:t>for Christ, it can’t be operated as a pure democracy. </a:t>
            </a:r>
          </a:p>
          <a:p>
            <a:r>
              <a:rPr lang="en-ZA" sz="2800" dirty="0"/>
              <a:t>The majority often capitulates to the world. </a:t>
            </a:r>
          </a:p>
          <a:p>
            <a:pPr algn="just"/>
            <a:r>
              <a:rPr lang="en-ZA" sz="2800" dirty="0"/>
              <a:t>But God is looking for mighty men of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commitment who spurn </a:t>
            </a:r>
            <a:r>
              <a:rPr lang="en-ZA" sz="2800" dirty="0"/>
              <a:t>the attitude of the crowd, who take a stand for Christ, and win great victories for Him.</a:t>
            </a:r>
          </a:p>
          <a:p>
            <a:endParaRPr lang="en-ZA" sz="2800" dirty="0"/>
          </a:p>
        </p:txBody>
      </p:sp>
    </p:spTree>
    <p:extLst>
      <p:ext uri="{BB962C8B-B14F-4D97-AF65-F5344CB8AC3E}">
        <p14:creationId xmlns:p14="http://schemas.microsoft.com/office/powerpoint/2010/main" val="2363701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3" y="53752"/>
            <a:ext cx="11353395" cy="1143000"/>
          </a:xfrm>
        </p:spPr>
        <p:txBody>
          <a:bodyPr>
            <a:noAutofit/>
          </a:bodyPr>
          <a:lstStyle/>
          <a:p>
            <a:pPr lvl="0" algn="l"/>
            <a:r>
              <a:rPr lang="en-ZA" sz="4000" b="1" dirty="0" smtClean="0">
                <a:effectLst>
                  <a:outerShdw blurRad="38100" dist="38100" dir="2700000" algn="tl">
                    <a:srgbClr val="000000">
                      <a:alpha val="43137"/>
                    </a:srgbClr>
                  </a:outerShdw>
                </a:effectLst>
                <a:latin typeface="Maiandra GD" pitchFamily="34" charset="0"/>
              </a:rPr>
              <a:t>d) </a:t>
            </a:r>
            <a:r>
              <a:rPr lang="en-ZA" sz="4000" b="1" dirty="0" smtClean="0">
                <a:solidFill>
                  <a:srgbClr val="00B050"/>
                </a:solidFill>
                <a:effectLst>
                  <a:outerShdw blurRad="38100" dist="38100" dir="2700000" algn="tl">
                    <a:srgbClr val="000000">
                      <a:alpha val="43137"/>
                    </a:srgbClr>
                  </a:outerShdw>
                </a:effectLst>
                <a:latin typeface="Maiandra GD" pitchFamily="34" charset="0"/>
              </a:rPr>
              <a:t>A commitment which takes the initiative</a:t>
            </a:r>
            <a:endParaRPr lang="en-ZA" sz="4000"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457199" y="1595933"/>
            <a:ext cx="11363739" cy="4857403"/>
          </a:xfrm>
        </p:spPr>
        <p:txBody>
          <a:bodyPr>
            <a:normAutofit/>
          </a:bodyPr>
          <a:lstStyle/>
          <a:p>
            <a:pPr algn="just"/>
            <a:r>
              <a:rPr lang="en-ZA" sz="2800" dirty="0" smtClean="0"/>
              <a:t>These </a:t>
            </a:r>
            <a:r>
              <a:rPr lang="en-ZA" sz="2800" dirty="0"/>
              <a:t>mighty men were not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passive</a:t>
            </a:r>
            <a:r>
              <a:rPr lang="en-ZA" sz="2800" dirty="0"/>
              <a:t>. </a:t>
            </a:r>
          </a:p>
          <a:p>
            <a:pPr algn="just"/>
            <a:r>
              <a:rPr lang="en-ZA" sz="2800" dirty="0"/>
              <a:t>They were not just on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defensive</a:t>
            </a:r>
            <a:r>
              <a:rPr lang="en-ZA" sz="2800" dirty="0"/>
              <a:t>‑‑they were on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offensive</a:t>
            </a:r>
            <a:r>
              <a:rPr lang="en-ZA" sz="2800" dirty="0">
                <a:solidFill>
                  <a:srgbClr val="00B050"/>
                </a:solidFill>
                <a:effectLst>
                  <a:outerShdw blurRad="38100" dist="38100" dir="2700000" algn="tl">
                    <a:srgbClr val="000000">
                      <a:alpha val="43137"/>
                    </a:srgbClr>
                  </a:outerShdw>
                </a:effectLst>
              </a:rPr>
              <a:t> </a:t>
            </a:r>
            <a:r>
              <a:rPr lang="en-ZA" sz="2800" dirty="0"/>
              <a:t>as well. Note </a:t>
            </a:r>
            <a:r>
              <a:rPr lang="en-ZA" sz="2800" dirty="0">
                <a:solidFill>
                  <a:srgbClr val="FF0000"/>
                </a:solidFill>
                <a:effectLst>
                  <a:outerShdw blurRad="38100" dist="38100" dir="2700000" algn="tl">
                    <a:srgbClr val="000000">
                      <a:alpha val="43137"/>
                    </a:srgbClr>
                  </a:outerShdw>
                </a:effectLst>
                <a:latin typeface="Limelight" panose="02000000000000000000" pitchFamily="2" charset="0"/>
              </a:rPr>
              <a:t>23:</a:t>
            </a:r>
            <a:r>
              <a:rPr lang="en-ZA" sz="2800" baseline="30000" dirty="0">
                <a:solidFill>
                  <a:srgbClr val="FF0000"/>
                </a:solidFill>
                <a:effectLst>
                  <a:outerShdw blurRad="38100" dist="38100" dir="2700000" algn="tl">
                    <a:srgbClr val="000000">
                      <a:alpha val="43137"/>
                    </a:srgbClr>
                  </a:outerShdw>
                </a:effectLst>
                <a:latin typeface="Limelight" panose="02000000000000000000" pitchFamily="2" charset="0"/>
              </a:rPr>
              <a:t>20‑21</a:t>
            </a:r>
            <a:r>
              <a:rPr lang="en-ZA" sz="2800" dirty="0"/>
              <a:t>. </a:t>
            </a:r>
          </a:p>
          <a:p>
            <a:pPr algn="just"/>
            <a:r>
              <a:rPr lang="en-ZA" sz="2800" dirty="0"/>
              <a:t>It’s impressive enough to kill a lion in a pit‑‑but to do it on a snowy day! </a:t>
            </a:r>
            <a:r>
              <a:rPr lang="en-ZA" sz="2800" dirty="0" smtClean="0"/>
              <a:t> Wow</a:t>
            </a:r>
            <a:r>
              <a:rPr lang="en-ZA" sz="2800" dirty="0"/>
              <a:t>! </a:t>
            </a:r>
          </a:p>
          <a:p>
            <a:pPr algn="just"/>
            <a:r>
              <a:rPr lang="en-ZA" sz="2800" dirty="0"/>
              <a:t>Most of us would have been glad to leave well enough alone if we happened upon a lion in a pit on a snowy day. </a:t>
            </a:r>
          </a:p>
          <a:p>
            <a:pPr algn="just"/>
            <a:r>
              <a:rPr lang="en-ZA" sz="2800" dirty="0"/>
              <a:t>But this guy Benaiah went after the lion and killed it! He also went after this 7 1/2 foot Egyptian who had a spear: “May I borrow that please? Thank you. </a:t>
            </a:r>
            <a:r>
              <a:rPr lang="en-ZA" sz="2800" dirty="0" smtClean="0"/>
              <a:t> Zip</a:t>
            </a:r>
            <a:r>
              <a:rPr lang="en-ZA" sz="2800" dirty="0"/>
              <a:t>!”</a:t>
            </a:r>
          </a:p>
        </p:txBody>
      </p:sp>
    </p:spTree>
    <p:extLst>
      <p:ext uri="{BB962C8B-B14F-4D97-AF65-F5344CB8AC3E}">
        <p14:creationId xmlns:p14="http://schemas.microsoft.com/office/powerpoint/2010/main" val="1767290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04191" y="1555842"/>
            <a:ext cx="11363739" cy="4884712"/>
          </a:xfrm>
        </p:spPr>
        <p:txBody>
          <a:bodyPr>
            <a:noAutofit/>
          </a:bodyPr>
          <a:lstStyle/>
          <a:p>
            <a:pPr algn="just"/>
            <a:r>
              <a:rPr lang="en-ZA" sz="3200" dirty="0" smtClean="0"/>
              <a:t>Do you know what is one of the greatest blights in Christianity today? </a:t>
            </a:r>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Passive</a:t>
            </a:r>
            <a:r>
              <a:rPr lang="en-ZA" sz="3200" dirty="0" smtClean="0">
                <a:solidFill>
                  <a:srgbClr val="00B050"/>
                </a:solidFill>
                <a:effectLst>
                  <a:outerShdw blurRad="38100" dist="38100" dir="2700000" algn="tl">
                    <a:srgbClr val="000000">
                      <a:alpha val="43137"/>
                    </a:srgbClr>
                  </a:outerShdw>
                </a:effectLst>
                <a:latin typeface="Limelight" panose="02000000000000000000" pitchFamily="2" charset="0"/>
              </a:rPr>
              <a:t> </a:t>
            </a:r>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men</a:t>
            </a:r>
            <a:r>
              <a:rPr lang="en-ZA" sz="3200" dirty="0" smtClean="0"/>
              <a:t>! </a:t>
            </a:r>
          </a:p>
          <a:p>
            <a:pPr algn="just"/>
            <a:r>
              <a:rPr lang="en-ZA" sz="3200" dirty="0" smtClean="0"/>
              <a:t>Chuck Swindoll once asked a Christian counsellor what was the number one problem he faced in counselling Christian families. Without hesitation the counsellor replied, “Passive males.”</a:t>
            </a:r>
          </a:p>
          <a:p>
            <a:pPr algn="just"/>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Men</a:t>
            </a:r>
            <a:r>
              <a:rPr lang="en-ZA" sz="3200" dirty="0" smtClean="0"/>
              <a:t>, why is it that with many of you, your wife must take the initiative in spiritual things?</a:t>
            </a:r>
            <a:endParaRPr lang="en-ZA" sz="3200" dirty="0"/>
          </a:p>
        </p:txBody>
      </p:sp>
    </p:spTree>
    <p:extLst>
      <p:ext uri="{BB962C8B-B14F-4D97-AF65-F5344CB8AC3E}">
        <p14:creationId xmlns:p14="http://schemas.microsoft.com/office/powerpoint/2010/main" val="1942159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7686" y="1608854"/>
            <a:ext cx="11323983" cy="4525963"/>
          </a:xfrm>
        </p:spPr>
        <p:txBody>
          <a:bodyPr>
            <a:normAutofit/>
          </a:bodyPr>
          <a:lstStyle/>
          <a:p>
            <a:pPr algn="just"/>
            <a:r>
              <a:rPr lang="en-ZA" sz="3000" dirty="0" smtClean="0"/>
              <a:t>Why is it that if the children are going to receive any spiritual training in the home, your wife must be the one to do it? </a:t>
            </a:r>
          </a:p>
          <a:p>
            <a:pPr algn="just"/>
            <a:r>
              <a:rPr lang="en-ZA" sz="3000" dirty="0" smtClean="0"/>
              <a:t>We need mighty men in the church who will take the </a:t>
            </a:r>
            <a:r>
              <a:rPr lang="en-ZA" sz="3000" b="1" dirty="0" smtClean="0">
                <a:solidFill>
                  <a:srgbClr val="00B050"/>
                </a:solidFill>
                <a:effectLst>
                  <a:outerShdw blurRad="38100" dist="38100" dir="2700000" algn="tl">
                    <a:srgbClr val="000000">
                      <a:alpha val="43137"/>
                    </a:srgbClr>
                  </a:outerShdw>
                </a:effectLst>
                <a:latin typeface="Limelight" panose="02000000000000000000" pitchFamily="2" charset="0"/>
              </a:rPr>
              <a:t>initiative</a:t>
            </a:r>
            <a:r>
              <a:rPr lang="en-ZA" sz="3000" dirty="0" smtClean="0">
                <a:solidFill>
                  <a:srgbClr val="00B050"/>
                </a:solidFill>
                <a:effectLst>
                  <a:outerShdw blurRad="38100" dist="38100" dir="2700000" algn="tl">
                    <a:srgbClr val="000000">
                      <a:alpha val="43137"/>
                    </a:srgbClr>
                  </a:outerShdw>
                </a:effectLst>
              </a:rPr>
              <a:t> </a:t>
            </a:r>
            <a:r>
              <a:rPr lang="en-ZA" sz="3000" dirty="0" smtClean="0"/>
              <a:t>in spiritual leadership. That does not mean barking commands at your family! It means </a:t>
            </a:r>
            <a:r>
              <a:rPr lang="en-ZA" sz="3000" b="1" dirty="0" smtClean="0">
                <a:solidFill>
                  <a:srgbClr val="00B050"/>
                </a:solidFill>
                <a:effectLst>
                  <a:outerShdw blurRad="38100" dist="38100" dir="2700000" algn="tl">
                    <a:srgbClr val="000000">
                      <a:alpha val="43137"/>
                    </a:srgbClr>
                  </a:outerShdw>
                </a:effectLst>
                <a:latin typeface="Limelight" panose="02000000000000000000" pitchFamily="2" charset="0"/>
              </a:rPr>
              <a:t>setting the example</a:t>
            </a:r>
            <a:r>
              <a:rPr lang="en-ZA" sz="3000" b="1" dirty="0" smtClean="0">
                <a:solidFill>
                  <a:srgbClr val="00B050"/>
                </a:solidFill>
                <a:effectLst>
                  <a:outerShdw blurRad="38100" dist="38100" dir="2700000" algn="tl">
                    <a:srgbClr val="000000">
                      <a:alpha val="43137"/>
                    </a:srgbClr>
                  </a:outerShdw>
                </a:effectLst>
              </a:rPr>
              <a:t> </a:t>
            </a:r>
            <a:r>
              <a:rPr lang="en-ZA" sz="3000" dirty="0" smtClean="0"/>
              <a:t>in love for Christ and in serving your family and others.</a:t>
            </a:r>
          </a:p>
          <a:p>
            <a:pPr algn="just"/>
            <a:endParaRPr lang="en-ZA" sz="3000" dirty="0"/>
          </a:p>
        </p:txBody>
      </p:sp>
    </p:spTree>
    <p:extLst>
      <p:ext uri="{BB962C8B-B14F-4D97-AF65-F5344CB8AC3E}">
        <p14:creationId xmlns:p14="http://schemas.microsoft.com/office/powerpoint/2010/main" val="358844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c.lnkd.licdn.com/mpr/mpr/p/4/005/07c/01a/0aa3bb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981" y="2567633"/>
            <a:ext cx="5761903" cy="4067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6433" y="393980"/>
            <a:ext cx="11880733" cy="1470025"/>
          </a:xfrm>
          <a:prstGeom prst="rect">
            <a:avLst/>
          </a:prstGeom>
          <a:effectLst>
            <a:glow rad="228600">
              <a:schemeClr val="accent1">
                <a:satMod val="175000"/>
                <a:alpha val="40000"/>
              </a:schemeClr>
            </a:glow>
            <a:outerShdw blurRad="50800" dist="38100" dir="2700000" algn="tl" rotWithShape="0">
              <a:prstClr val="black">
                <a:alpha val="40000"/>
              </a:prstClr>
            </a:outerShdw>
          </a:effectLst>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ZA" sz="8000" b="1" dirty="0" smtClean="0">
                <a:latin typeface="Limelight" panose="02000000000000000000" pitchFamily="2" charset="0"/>
              </a:rPr>
              <a:t>LEADERSHIP</a:t>
            </a:r>
            <a:r>
              <a:rPr lang="en-ZA" sz="8000" b="1" dirty="0" smtClean="0">
                <a:effectLst>
                  <a:outerShdw blurRad="38100" dist="38100" dir="2700000" algn="tl">
                    <a:srgbClr val="000000">
                      <a:alpha val="43137"/>
                    </a:srgbClr>
                  </a:outerShdw>
                </a:effectLst>
                <a:latin typeface="Maiandra GD" pitchFamily="34" charset="0"/>
              </a:rPr>
              <a:t> </a:t>
            </a:r>
            <a:r>
              <a:rPr lang="en-ZA" b="1" dirty="0" smtClean="0">
                <a:effectLst>
                  <a:outerShdw blurRad="38100" dist="38100" dir="2700000" algn="tl">
                    <a:srgbClr val="000000">
                      <a:alpha val="43137"/>
                    </a:srgbClr>
                  </a:outerShdw>
                </a:effectLst>
                <a:latin typeface="Maiandra GD" pitchFamily="34" charset="0"/>
              </a:rPr>
              <a:t/>
            </a:r>
            <a:br>
              <a:rPr lang="en-ZA" b="1" dirty="0" smtClean="0">
                <a:effectLst>
                  <a:outerShdw blurRad="38100" dist="38100" dir="2700000" algn="tl">
                    <a:srgbClr val="000000">
                      <a:alpha val="43137"/>
                    </a:srgbClr>
                  </a:outerShdw>
                </a:effectLst>
                <a:latin typeface="Maiandra GD" pitchFamily="34" charset="0"/>
              </a:rPr>
            </a:br>
            <a:r>
              <a:rPr lang="en-ZA" dirty="0" smtClean="0">
                <a:latin typeface="Maiandra GD" pitchFamily="34" charset="0"/>
              </a:rPr>
              <a:t>in </a:t>
            </a:r>
            <a:r>
              <a:rPr lang="en-ZA" dirty="0" smtClean="0">
                <a:solidFill>
                  <a:srgbClr val="FF0000"/>
                </a:solidFill>
                <a:latin typeface="Limelight" panose="02000000000000000000" pitchFamily="2" charset="0"/>
              </a:rPr>
              <a:t>2 CHRONICLES </a:t>
            </a:r>
            <a:r>
              <a:rPr lang="en-ZA" baseline="30000" dirty="0" smtClean="0">
                <a:solidFill>
                  <a:srgbClr val="FF0000"/>
                </a:solidFill>
                <a:latin typeface="Limelight" panose="02000000000000000000" pitchFamily="2" charset="0"/>
              </a:rPr>
              <a:t>11 &amp; 12</a:t>
            </a:r>
            <a:endParaRPr lang="en-ZA" baseline="30000" dirty="0">
              <a:solidFill>
                <a:srgbClr val="FF0000"/>
              </a:solidFill>
              <a:latin typeface="Limelight" panose="02000000000000000000" pitchFamily="2" charset="0"/>
            </a:endParaRPr>
          </a:p>
        </p:txBody>
      </p:sp>
    </p:spTree>
    <p:extLst>
      <p:ext uri="{BB962C8B-B14F-4D97-AF65-F5344CB8AC3E}">
        <p14:creationId xmlns:p14="http://schemas.microsoft.com/office/powerpoint/2010/main" val="981147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1303" y="274638"/>
            <a:ext cx="11463131" cy="1143000"/>
          </a:xfrm>
        </p:spPr>
        <p:txBody>
          <a:bodyPr>
            <a:normAutofit fontScale="90000"/>
          </a:bodyPr>
          <a:lstStyle/>
          <a:p>
            <a:pPr lvl="0"/>
            <a:r>
              <a:rPr lang="en-ZA" b="1" dirty="0" smtClean="0">
                <a:effectLst>
                  <a:outerShdw blurRad="38100" dist="38100" dir="2700000" algn="tl">
                    <a:srgbClr val="000000">
                      <a:alpha val="43137"/>
                    </a:srgbClr>
                  </a:outerShdw>
                </a:effectLst>
                <a:latin typeface="Maiandra GD" pitchFamily="34" charset="0"/>
              </a:rPr>
              <a:t>e) </a:t>
            </a:r>
            <a:r>
              <a:rPr lang="en-ZA" b="1" dirty="0" smtClean="0">
                <a:solidFill>
                  <a:srgbClr val="00B050"/>
                </a:solidFill>
                <a:effectLst>
                  <a:outerShdw blurRad="38100" dist="38100" dir="2700000" algn="tl">
                    <a:srgbClr val="000000">
                      <a:alpha val="43137"/>
                    </a:srgbClr>
                  </a:outerShdw>
                </a:effectLst>
                <a:latin typeface="Maiandra GD" pitchFamily="34" charset="0"/>
              </a:rPr>
              <a:t>A commitment which risks life itself, if need be</a:t>
            </a:r>
            <a:endParaRPr lang="en-ZA" b="1"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31304" y="1600200"/>
            <a:ext cx="11463130" cy="4525963"/>
          </a:xfrm>
        </p:spPr>
        <p:txBody>
          <a:bodyPr>
            <a:normAutofit/>
          </a:bodyPr>
          <a:lstStyle/>
          <a:p>
            <a:pPr lvl="0" algn="just"/>
            <a:r>
              <a:rPr lang="en-ZA" sz="2800" dirty="0" smtClean="0"/>
              <a:t>These </a:t>
            </a:r>
            <a:r>
              <a:rPr lang="en-ZA" sz="2800" dirty="0"/>
              <a:t>mighty men all risked their lives because of their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commitment</a:t>
            </a:r>
            <a:r>
              <a:rPr lang="en-ZA" sz="2800" dirty="0">
                <a:solidFill>
                  <a:srgbClr val="00B050"/>
                </a:solidFill>
              </a:rPr>
              <a:t> </a:t>
            </a:r>
            <a:r>
              <a:rPr lang="en-ZA" sz="2800" dirty="0"/>
              <a:t>to David and his cause. </a:t>
            </a:r>
          </a:p>
          <a:p>
            <a:pPr lvl="0" algn="just"/>
            <a:r>
              <a:rPr lang="en-ZA" sz="2800" dirty="0"/>
              <a:t>During the early years of the Africa Inland Mission, more of their missionaries died from the harsh jungle </a:t>
            </a:r>
            <a:r>
              <a:rPr lang="en-ZA" sz="2800" dirty="0" smtClean="0"/>
              <a:t>conditions, than what Africans </a:t>
            </a:r>
            <a:r>
              <a:rPr lang="en-ZA" sz="2800" dirty="0"/>
              <a:t>became Christians. </a:t>
            </a:r>
          </a:p>
          <a:p>
            <a:pPr lvl="0" algn="just"/>
            <a:r>
              <a:rPr lang="en-ZA" sz="2800" dirty="0"/>
              <a:t>The area became known as the white man’s graveyard. But still the missionaries came. </a:t>
            </a:r>
          </a:p>
          <a:p>
            <a:pPr lvl="0" algn="just"/>
            <a:r>
              <a:rPr lang="en-ZA" sz="2800" dirty="0"/>
              <a:t>But they began arriving with their belongings packed in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coffins</a:t>
            </a:r>
            <a:r>
              <a:rPr lang="en-ZA" sz="2800" dirty="0"/>
              <a:t>. </a:t>
            </a:r>
          </a:p>
          <a:p>
            <a:pPr algn="just"/>
            <a:endParaRPr lang="en-ZA" sz="2800" dirty="0"/>
          </a:p>
        </p:txBody>
      </p:sp>
    </p:spTree>
    <p:extLst>
      <p:ext uri="{BB962C8B-B14F-4D97-AF65-F5344CB8AC3E}">
        <p14:creationId xmlns:p14="http://schemas.microsoft.com/office/powerpoint/2010/main" val="1295615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44557" y="1493569"/>
            <a:ext cx="11410122" cy="4920478"/>
          </a:xfrm>
        </p:spPr>
        <p:txBody>
          <a:bodyPr>
            <a:normAutofit/>
          </a:bodyPr>
          <a:lstStyle/>
          <a:p>
            <a:pPr lvl="0" algn="just"/>
            <a:r>
              <a:rPr lang="en-ZA" sz="2800" dirty="0"/>
              <a:t>The Africans were amazed with this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determination</a:t>
            </a:r>
            <a:r>
              <a:rPr lang="en-ZA" sz="2800" dirty="0"/>
              <a:t>. They said, </a:t>
            </a:r>
            <a:r>
              <a:rPr lang="en-ZA" sz="2800" dirty="0">
                <a:solidFill>
                  <a:schemeClr val="tx2">
                    <a:lumMod val="60000"/>
                    <a:lumOff val="40000"/>
                  </a:schemeClr>
                </a:solidFill>
              </a:rPr>
              <a:t>“Surely only a message of great importance would inspire such actions!”</a:t>
            </a:r>
          </a:p>
          <a:p>
            <a:pPr lvl="0" algn="just"/>
            <a:r>
              <a:rPr lang="en-ZA" sz="2800" dirty="0"/>
              <a:t>It’s hard to relate to that kind of dedication. I don’t know whether you or I will ever have to face the possibility of risking our lives for the cause of Christ. </a:t>
            </a:r>
          </a:p>
          <a:p>
            <a:pPr lvl="0" algn="just"/>
            <a:r>
              <a:rPr lang="en-ZA" sz="2800" dirty="0"/>
              <a:t>But I do know this: if you have been a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convenience</a:t>
            </a:r>
            <a:r>
              <a:rPr lang="en-ZA" sz="2800" b="1" dirty="0">
                <a:solidFill>
                  <a:srgbClr val="00B050"/>
                </a:solidFill>
                <a:effectLst>
                  <a:outerShdw blurRad="38100" dist="38100" dir="2700000" algn="tl">
                    <a:srgbClr val="000000">
                      <a:alpha val="43137"/>
                    </a:srgbClr>
                  </a:outerShdw>
                </a:effectLst>
              </a:rPr>
              <a:t>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Christian</a:t>
            </a:r>
            <a:r>
              <a:rPr lang="en-ZA" sz="2800" dirty="0"/>
              <a:t>‑‑one who attends church when it’s convenient, who supports the cause of Christ financially when it’s convenient, who is willing to serve Christ when it’s convenient‑‑then you won’t risk your life for the cause of Christ if it ever comes to that</a:t>
            </a:r>
            <a:r>
              <a:rPr lang="en-ZA" sz="2800" dirty="0" smtClean="0"/>
              <a:t>.</a:t>
            </a:r>
            <a:endParaRPr lang="en-ZA" sz="2800" dirty="0"/>
          </a:p>
        </p:txBody>
      </p:sp>
    </p:spTree>
    <p:extLst>
      <p:ext uri="{BB962C8B-B14F-4D97-AF65-F5344CB8AC3E}">
        <p14:creationId xmlns:p14="http://schemas.microsoft.com/office/powerpoint/2010/main" val="431580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688" y="274638"/>
            <a:ext cx="11350486" cy="1143000"/>
          </a:xfrm>
        </p:spPr>
        <p:txBody>
          <a:bodyPr>
            <a:normAutofit/>
          </a:bodyPr>
          <a:lstStyle/>
          <a:p>
            <a:pPr algn="l"/>
            <a:r>
              <a:rPr lang="en-ZA" b="1" dirty="0" smtClean="0">
                <a:solidFill>
                  <a:srgbClr val="00B050"/>
                </a:solidFill>
                <a:effectLst>
                  <a:outerShdw blurRad="38100" dist="38100" dir="2700000" algn="tl">
                    <a:srgbClr val="000000">
                      <a:alpha val="43137"/>
                    </a:srgbClr>
                  </a:outerShdw>
                </a:effectLst>
                <a:latin typeface="Maiandra GD" pitchFamily="34" charset="0"/>
              </a:rPr>
              <a:t>Conclusion</a:t>
            </a:r>
            <a:endParaRPr lang="en-ZA" b="1"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77688" y="1600200"/>
            <a:ext cx="11350486" cy="4525963"/>
          </a:xfrm>
        </p:spPr>
        <p:txBody>
          <a:bodyPr>
            <a:normAutofit/>
          </a:bodyPr>
          <a:lstStyle/>
          <a:p>
            <a:pPr lvl="0" algn="just"/>
            <a:r>
              <a:rPr lang="en-ZA" sz="2800" dirty="0" smtClean="0"/>
              <a:t>God </a:t>
            </a:r>
            <a:r>
              <a:rPr lang="en-ZA" sz="2800" dirty="0"/>
              <a:t>wants to raise up a band of mighty men who are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attracted</a:t>
            </a:r>
            <a:r>
              <a:rPr lang="en-ZA" sz="2800" dirty="0">
                <a:solidFill>
                  <a:srgbClr val="00B050"/>
                </a:solidFill>
                <a:effectLst>
                  <a:outerShdw blurRad="38100" dist="38100" dir="2700000" algn="tl">
                    <a:srgbClr val="000000">
                      <a:alpha val="43137"/>
                    </a:srgbClr>
                  </a:outerShdw>
                </a:effectLst>
              </a:rPr>
              <a:t> </a:t>
            </a:r>
            <a:r>
              <a:rPr lang="en-ZA" sz="2800" dirty="0"/>
              <a:t>to the person of Christ and who are committed to His cause. </a:t>
            </a:r>
          </a:p>
          <a:p>
            <a:pPr lvl="0" algn="just"/>
            <a:r>
              <a:rPr lang="en-ZA" sz="2800" dirty="0"/>
              <a:t>Perhaps you’re thinking, “Where do I start?” </a:t>
            </a:r>
          </a:p>
          <a:p>
            <a:pPr lvl="0" algn="just"/>
            <a:r>
              <a:rPr lang="en-ZA" sz="2800" dirty="0"/>
              <a:t>If your heart has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grown cold</a:t>
            </a:r>
            <a:r>
              <a:rPr lang="en-ZA" sz="2800" b="1" dirty="0">
                <a:solidFill>
                  <a:srgbClr val="00B050"/>
                </a:solidFill>
                <a:effectLst>
                  <a:outerShdw blurRad="38100" dist="38100" dir="2700000" algn="tl">
                    <a:srgbClr val="000000">
                      <a:alpha val="43137"/>
                    </a:srgbClr>
                  </a:outerShdw>
                </a:effectLst>
              </a:rPr>
              <a:t> </a:t>
            </a:r>
            <a:r>
              <a:rPr lang="en-ZA" sz="2800" dirty="0"/>
              <a:t>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complacent</a:t>
            </a:r>
            <a:r>
              <a:rPr lang="en-ZA" sz="2800" dirty="0">
                <a:solidFill>
                  <a:srgbClr val="00B050"/>
                </a:solidFill>
                <a:effectLst>
                  <a:outerShdw blurRad="38100" dist="38100" dir="2700000" algn="tl">
                    <a:srgbClr val="000000">
                      <a:alpha val="43137"/>
                    </a:srgbClr>
                  </a:outerShdw>
                </a:effectLst>
              </a:rPr>
              <a:t> </a:t>
            </a:r>
            <a:r>
              <a:rPr lang="en-ZA" sz="2800" dirty="0"/>
              <a:t>toward Christ, then start there. </a:t>
            </a:r>
          </a:p>
          <a:p>
            <a:pPr lvl="0" algn="just"/>
            <a:r>
              <a:rPr lang="en-ZA" sz="2800" dirty="0"/>
              <a:t>The Lord directed the church at Ephesus which had lost its first love to “remember from where you have fallen 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repent</a:t>
            </a:r>
            <a:r>
              <a:rPr lang="en-ZA" sz="2800" dirty="0">
                <a:solidFill>
                  <a:srgbClr val="00B050"/>
                </a:solidFill>
              </a:rPr>
              <a:t> </a:t>
            </a:r>
            <a:r>
              <a:rPr lang="en-ZA" sz="2800" dirty="0"/>
              <a:t>and do the deeds you did at first” (</a:t>
            </a:r>
            <a:r>
              <a:rPr lang="en-ZA" sz="2800" dirty="0">
                <a:solidFill>
                  <a:srgbClr val="FF0000"/>
                </a:solidFill>
                <a:latin typeface="Limelight" panose="02000000000000000000" pitchFamily="2" charset="0"/>
              </a:rPr>
              <a:t>Rev. 2:</a:t>
            </a:r>
            <a:r>
              <a:rPr lang="en-ZA" sz="2800" baseline="30000" dirty="0">
                <a:solidFill>
                  <a:srgbClr val="FF0000"/>
                </a:solidFill>
                <a:latin typeface="Limelight" panose="02000000000000000000" pitchFamily="2" charset="0"/>
              </a:rPr>
              <a:t>5</a:t>
            </a:r>
            <a:r>
              <a:rPr lang="en-ZA" sz="2800" dirty="0"/>
              <a:t>). </a:t>
            </a:r>
          </a:p>
          <a:p>
            <a:pPr lvl="0" algn="just"/>
            <a:r>
              <a:rPr lang="en-ZA" sz="2800" dirty="0"/>
              <a:t>Remember what the Lord has done for you. </a:t>
            </a:r>
          </a:p>
          <a:p>
            <a:pPr algn="just"/>
            <a:endParaRPr lang="en-ZA" sz="2800" dirty="0"/>
          </a:p>
        </p:txBody>
      </p:sp>
    </p:spTree>
    <p:extLst>
      <p:ext uri="{BB962C8B-B14F-4D97-AF65-F5344CB8AC3E}">
        <p14:creationId xmlns:p14="http://schemas.microsoft.com/office/powerpoint/2010/main" val="2147911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7443" y="1489579"/>
            <a:ext cx="11310730" cy="4566659"/>
          </a:xfrm>
        </p:spPr>
        <p:txBody>
          <a:bodyPr>
            <a:normAutofit/>
          </a:bodyPr>
          <a:lstStyle/>
          <a:p>
            <a:pPr lvl="0" algn="just"/>
            <a:r>
              <a:rPr lang="en-ZA" sz="2800" dirty="0"/>
              <a:t>Take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time</a:t>
            </a:r>
            <a:r>
              <a:rPr lang="en-ZA" sz="2800" dirty="0">
                <a:solidFill>
                  <a:srgbClr val="00B050"/>
                </a:solidFill>
                <a:effectLst>
                  <a:outerShdw blurRad="38100" dist="38100" dir="2700000" algn="tl">
                    <a:srgbClr val="000000">
                      <a:alpha val="43137"/>
                    </a:srgbClr>
                  </a:outerShdw>
                </a:effectLst>
              </a:rPr>
              <a:t> </a:t>
            </a:r>
            <a:r>
              <a:rPr lang="en-ZA" sz="2800" dirty="0"/>
              <a:t>to spend alone with Him in His Word each day. </a:t>
            </a:r>
          </a:p>
          <a:p>
            <a:pPr lvl="0" algn="just"/>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Work</a:t>
            </a:r>
            <a:r>
              <a:rPr lang="en-ZA" sz="2800" dirty="0">
                <a:solidFill>
                  <a:srgbClr val="00B050"/>
                </a:solidFill>
                <a:effectLst>
                  <a:outerShdw blurRad="38100" dist="38100" dir="2700000" algn="tl">
                    <a:srgbClr val="000000">
                      <a:alpha val="43137"/>
                    </a:srgbClr>
                  </a:outerShdw>
                </a:effectLst>
              </a:rPr>
              <a:t> </a:t>
            </a:r>
            <a:r>
              <a:rPr lang="en-ZA" sz="2800" dirty="0"/>
              <a:t>on your love life with Jesus. It is drudgery to labor without love.</a:t>
            </a:r>
          </a:p>
          <a:p>
            <a:pPr lvl="0" algn="just"/>
            <a:r>
              <a:rPr lang="en-ZA" sz="2800" dirty="0"/>
              <a:t>But it is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laziness</a:t>
            </a:r>
            <a:r>
              <a:rPr lang="en-ZA" sz="2800" dirty="0">
                <a:solidFill>
                  <a:srgbClr val="00B050"/>
                </a:solidFill>
                <a:effectLst>
                  <a:outerShdw blurRad="38100" dist="38100" dir="2700000" algn="tl">
                    <a:srgbClr val="000000">
                      <a:alpha val="43137"/>
                    </a:srgbClr>
                  </a:outerShdw>
                </a:effectLst>
              </a:rPr>
              <a:t> </a:t>
            </a:r>
            <a:r>
              <a:rPr lang="en-ZA" sz="2800" dirty="0"/>
              <a:t>to love without labor. </a:t>
            </a:r>
          </a:p>
          <a:p>
            <a:pPr lvl="0" algn="just"/>
            <a:r>
              <a:rPr lang="en-ZA" sz="2800" dirty="0"/>
              <a:t>So once you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rekindle</a:t>
            </a:r>
            <a:r>
              <a:rPr lang="en-ZA" sz="2800" dirty="0">
                <a:solidFill>
                  <a:srgbClr val="00B050"/>
                </a:solidFill>
              </a:rPr>
              <a:t> </a:t>
            </a:r>
            <a:r>
              <a:rPr lang="en-ZA" sz="2800" dirty="0"/>
              <a:t>that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first love</a:t>
            </a:r>
            <a:r>
              <a:rPr lang="en-ZA" sz="2800" b="1" dirty="0">
                <a:solidFill>
                  <a:srgbClr val="00B050"/>
                </a:solidFill>
                <a:effectLst>
                  <a:outerShdw blurRad="38100" dist="38100" dir="2700000" algn="tl">
                    <a:srgbClr val="000000">
                      <a:alpha val="43137"/>
                    </a:srgbClr>
                  </a:outerShdw>
                </a:effectLst>
              </a:rPr>
              <a:t> </a:t>
            </a:r>
            <a:r>
              <a:rPr lang="en-ZA" sz="2800" dirty="0"/>
              <a:t>for Him, then get off the bench and commit yourself to His cause in the church. </a:t>
            </a:r>
          </a:p>
          <a:p>
            <a:pPr lvl="0"/>
            <a:r>
              <a:rPr lang="en-ZA" sz="2800" dirty="0"/>
              <a:t>“Do the deeds you did at first.” </a:t>
            </a:r>
          </a:p>
          <a:p>
            <a:pPr lvl="0" algn="just"/>
            <a:r>
              <a:rPr lang="en-ZA" sz="2800" dirty="0"/>
              <a:t>Commit your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time</a:t>
            </a:r>
            <a:r>
              <a:rPr lang="en-ZA" sz="2800" dirty="0"/>
              <a:t>,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effort</a:t>
            </a:r>
            <a:r>
              <a:rPr lang="en-ZA" sz="2800" dirty="0">
                <a:solidFill>
                  <a:srgbClr val="00B050"/>
                </a:solidFill>
                <a:effectLst>
                  <a:outerShdw blurRad="38100" dist="38100" dir="2700000" algn="tl">
                    <a:srgbClr val="000000">
                      <a:alpha val="43137"/>
                    </a:srgbClr>
                  </a:outerShdw>
                </a:effectLst>
              </a:rPr>
              <a:t> </a:t>
            </a:r>
            <a:r>
              <a:rPr lang="en-ZA" sz="2800" dirty="0"/>
              <a:t>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money</a:t>
            </a:r>
            <a:r>
              <a:rPr lang="en-ZA" sz="2800" dirty="0">
                <a:solidFill>
                  <a:srgbClr val="00B050"/>
                </a:solidFill>
              </a:rPr>
              <a:t> </a:t>
            </a:r>
            <a:r>
              <a:rPr lang="en-ZA" sz="2800" dirty="0"/>
              <a:t>to the great cause of Christ as we seek to make Him known in this community. </a:t>
            </a:r>
          </a:p>
          <a:p>
            <a:endParaRPr lang="en-ZA" sz="2800" dirty="0"/>
          </a:p>
        </p:txBody>
      </p:sp>
    </p:spTree>
    <p:extLst>
      <p:ext uri="{BB962C8B-B14F-4D97-AF65-F5344CB8AC3E}">
        <p14:creationId xmlns:p14="http://schemas.microsoft.com/office/powerpoint/2010/main" val="3395565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7930" y="1563351"/>
            <a:ext cx="11376992" cy="5128998"/>
          </a:xfrm>
        </p:spPr>
        <p:txBody>
          <a:bodyPr>
            <a:normAutofit/>
          </a:bodyPr>
          <a:lstStyle/>
          <a:p>
            <a:pPr lvl="0" algn="just"/>
            <a:r>
              <a:rPr lang="en-ZA" sz="2800" dirty="0" smtClean="0"/>
              <a:t>Christ </a:t>
            </a:r>
            <a:r>
              <a:rPr lang="en-ZA" sz="2800" dirty="0"/>
              <a:t>loved us 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gave</a:t>
            </a:r>
            <a:r>
              <a:rPr lang="en-ZA" sz="2800" dirty="0">
                <a:solidFill>
                  <a:srgbClr val="00B050"/>
                </a:solidFill>
                <a:effectLst>
                  <a:outerShdw blurRad="38100" dist="38100" dir="2700000" algn="tl">
                    <a:srgbClr val="000000">
                      <a:alpha val="43137"/>
                    </a:srgbClr>
                  </a:outerShdw>
                </a:effectLst>
              </a:rPr>
              <a:t> </a:t>
            </a:r>
            <a:r>
              <a:rPr lang="en-ZA" sz="2800" dirty="0"/>
              <a:t>Himself for us. With the hymn writer Isaac Watts, our response must be, </a:t>
            </a:r>
            <a:r>
              <a:rPr lang="en-ZA" sz="2800" dirty="0">
                <a:solidFill>
                  <a:schemeClr val="tx2">
                    <a:lumMod val="60000"/>
                    <a:lumOff val="40000"/>
                  </a:schemeClr>
                </a:solidFill>
              </a:rPr>
              <a:t>“Love so amazing so divine, Demands my life, my soul, my all.”</a:t>
            </a:r>
          </a:p>
          <a:p>
            <a:pPr algn="just"/>
            <a:r>
              <a:rPr lang="en-ZA" sz="2800" dirty="0" smtClean="0"/>
              <a:t>These </a:t>
            </a:r>
            <a:r>
              <a:rPr lang="en-ZA" sz="2800" dirty="0"/>
              <a:t>men saw it as an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honour</a:t>
            </a:r>
            <a:r>
              <a:rPr lang="en-ZA" sz="2800" dirty="0">
                <a:solidFill>
                  <a:srgbClr val="00B050"/>
                </a:solidFill>
                <a:effectLst>
                  <a:outerShdw blurRad="38100" dist="38100" dir="2700000" algn="tl">
                    <a:srgbClr val="000000">
                      <a:alpha val="43137"/>
                    </a:srgbClr>
                  </a:outerShdw>
                </a:effectLst>
              </a:rPr>
              <a:t> </a:t>
            </a:r>
            <a:r>
              <a:rPr lang="en-ZA" sz="2800" dirty="0"/>
              <a:t>to follow the leader who was sanctioned by the heavenly headquarters to take command of God’s matters</a:t>
            </a:r>
            <a:r>
              <a:rPr lang="en-ZA" sz="2800" dirty="0" smtClean="0"/>
              <a:t>.</a:t>
            </a:r>
          </a:p>
          <a:p>
            <a:pPr marL="0" lvl="0" indent="0" algn="just">
              <a:buNone/>
            </a:pPr>
            <a:endParaRPr lang="en-ZA" sz="2800" dirty="0"/>
          </a:p>
          <a:p>
            <a:pPr algn="just"/>
            <a:r>
              <a:rPr lang="en-ZA" sz="2800" b="1" dirty="0">
                <a:solidFill>
                  <a:srgbClr val="FF0000"/>
                </a:solidFill>
                <a:latin typeface="Limelight" panose="02000000000000000000" pitchFamily="2" charset="0"/>
              </a:rPr>
              <a:t>1 Chron 11:</a:t>
            </a:r>
            <a:r>
              <a:rPr lang="en-ZA" sz="2800" b="1" baseline="30000" dirty="0">
                <a:solidFill>
                  <a:srgbClr val="FF0000"/>
                </a:solidFill>
                <a:latin typeface="Limelight" panose="02000000000000000000" pitchFamily="2" charset="0"/>
              </a:rPr>
              <a:t>14</a:t>
            </a:r>
            <a:r>
              <a:rPr lang="en-ZA" sz="2800" b="1" dirty="0">
                <a:solidFill>
                  <a:srgbClr val="FF0000"/>
                </a:solidFill>
                <a:latin typeface="Limelight" panose="02000000000000000000" pitchFamily="2" charset="0"/>
              </a:rPr>
              <a:t> </a:t>
            </a:r>
            <a:r>
              <a:rPr lang="en-ZA" sz="2800" dirty="0" smtClean="0"/>
              <a:t>But </a:t>
            </a:r>
            <a:r>
              <a:rPr lang="en-ZA" sz="2800" dirty="0"/>
              <a:t>they stationed themselves in the middle of </a:t>
            </a:r>
            <a:r>
              <a:rPr lang="en-ZA" sz="2800" i="1" dirty="0"/>
              <a:t>that</a:t>
            </a:r>
            <a:r>
              <a:rPr lang="en-ZA" sz="2800" dirty="0"/>
              <a:t> field, defended it, and killed the Philistines. So the LORD brought about a great victory. </a:t>
            </a:r>
          </a:p>
          <a:p>
            <a:pPr algn="just"/>
            <a:endParaRPr lang="en-ZA" sz="2800" dirty="0"/>
          </a:p>
        </p:txBody>
      </p:sp>
    </p:spTree>
    <p:extLst>
      <p:ext uri="{BB962C8B-B14F-4D97-AF65-F5344CB8AC3E}">
        <p14:creationId xmlns:p14="http://schemas.microsoft.com/office/powerpoint/2010/main" val="4255898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428" y="274638"/>
            <a:ext cx="11443250" cy="1143000"/>
          </a:xfrm>
        </p:spPr>
        <p:txBody>
          <a:bodyPr>
            <a:normAutofit fontScale="90000"/>
          </a:bodyPr>
          <a:lstStyle/>
          <a:p>
            <a:pPr lvl="0" algn="just"/>
            <a:r>
              <a:rPr lang="en-ZA" b="1" dirty="0" smtClean="0">
                <a:effectLst>
                  <a:outerShdw blurRad="38100" dist="38100" dir="2700000" algn="tl">
                    <a:srgbClr val="000000">
                      <a:alpha val="43137"/>
                    </a:srgbClr>
                  </a:outerShdw>
                </a:effectLst>
                <a:latin typeface="Maiandra GD" pitchFamily="34" charset="0"/>
              </a:rPr>
              <a:t>They were in the same battle as their leader</a:t>
            </a:r>
            <a:endParaRPr lang="en-ZA"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11428" y="1600200"/>
            <a:ext cx="11443250" cy="4853136"/>
          </a:xfrm>
        </p:spPr>
        <p:txBody>
          <a:bodyPr>
            <a:noAutofit/>
          </a:bodyPr>
          <a:lstStyle/>
          <a:p>
            <a:pPr algn="just"/>
            <a:r>
              <a:rPr lang="en-ZA" sz="2800" b="1" dirty="0" smtClean="0">
                <a:solidFill>
                  <a:srgbClr val="FF0000"/>
                </a:solidFill>
                <a:latin typeface="Limelight" panose="02000000000000000000" pitchFamily="2" charset="0"/>
              </a:rPr>
              <a:t>1 </a:t>
            </a:r>
            <a:r>
              <a:rPr lang="en-ZA" sz="2800" b="1" dirty="0">
                <a:solidFill>
                  <a:srgbClr val="FF0000"/>
                </a:solidFill>
                <a:latin typeface="Limelight" panose="02000000000000000000" pitchFamily="2" charset="0"/>
              </a:rPr>
              <a:t>Chron 11:</a:t>
            </a:r>
            <a:r>
              <a:rPr lang="en-ZA" sz="2800" b="1" baseline="30000" dirty="0">
                <a:solidFill>
                  <a:srgbClr val="FF0000"/>
                </a:solidFill>
                <a:latin typeface="Limelight" panose="02000000000000000000" pitchFamily="2" charset="0"/>
              </a:rPr>
              <a:t>17</a:t>
            </a:r>
            <a:r>
              <a:rPr lang="en-ZA" sz="2800" b="1" dirty="0">
                <a:solidFill>
                  <a:srgbClr val="FF0000"/>
                </a:solidFill>
                <a:latin typeface="Limelight" panose="02000000000000000000" pitchFamily="2" charset="0"/>
              </a:rPr>
              <a:t> </a:t>
            </a:r>
            <a:r>
              <a:rPr lang="en-ZA" sz="2800" dirty="0" smtClean="0"/>
              <a:t>And </a:t>
            </a:r>
            <a:r>
              <a:rPr lang="en-ZA" sz="2800" dirty="0"/>
              <a:t>David said with longing, "Oh, that someone would give me a drink of water from the well of Bethlehem, which is by the gate!"</a:t>
            </a:r>
            <a:r>
              <a:rPr lang="en-ZA" sz="2800" baseline="30000" dirty="0"/>
              <a:t> </a:t>
            </a:r>
            <a:r>
              <a:rPr lang="en-ZA" sz="2800" b="1" baseline="30000" dirty="0" smtClean="0">
                <a:solidFill>
                  <a:srgbClr val="FF0000"/>
                </a:solidFill>
                <a:latin typeface="Limelight" panose="02000000000000000000" pitchFamily="2" charset="0"/>
              </a:rPr>
              <a:t>18</a:t>
            </a:r>
            <a:r>
              <a:rPr lang="en-ZA" sz="2800" baseline="30000" dirty="0" smtClean="0"/>
              <a:t>  </a:t>
            </a:r>
            <a:r>
              <a:rPr lang="en-ZA" sz="2800" dirty="0"/>
              <a:t>So the three broke through the camp of the Philistines, drew water from the well of Bethlehem that </a:t>
            </a:r>
            <a:r>
              <a:rPr lang="en-ZA" sz="2800" i="1" dirty="0"/>
              <a:t>was</a:t>
            </a:r>
            <a:r>
              <a:rPr lang="en-ZA" sz="2800" dirty="0"/>
              <a:t> by the gate, and took </a:t>
            </a:r>
            <a:r>
              <a:rPr lang="en-ZA" sz="2800" i="1" dirty="0"/>
              <a:t>it</a:t>
            </a:r>
            <a:r>
              <a:rPr lang="en-ZA" sz="2800" dirty="0"/>
              <a:t> and brought </a:t>
            </a:r>
            <a:r>
              <a:rPr lang="en-ZA" sz="2800" i="1" dirty="0"/>
              <a:t>it</a:t>
            </a:r>
            <a:r>
              <a:rPr lang="en-ZA" sz="2800" dirty="0"/>
              <a:t> to David. Nevertheless David would not drink it, but poured it out to the LORD. </a:t>
            </a:r>
            <a:r>
              <a:rPr lang="en-ZA" sz="2800" b="1" baseline="30000" dirty="0" smtClean="0">
                <a:solidFill>
                  <a:srgbClr val="FF0000"/>
                </a:solidFill>
                <a:latin typeface="Limelight" panose="02000000000000000000" pitchFamily="2" charset="0"/>
              </a:rPr>
              <a:t>19</a:t>
            </a:r>
            <a:r>
              <a:rPr lang="en-ZA" sz="2800" dirty="0" smtClean="0"/>
              <a:t>  </a:t>
            </a:r>
            <a:r>
              <a:rPr lang="en-ZA" sz="2800" dirty="0"/>
              <a:t>And he said, "Far be it from me, O my God, that I should do this! Shall I drink the blood of these men </a:t>
            </a:r>
            <a:r>
              <a:rPr lang="en-ZA" sz="2800" i="1" dirty="0"/>
              <a:t>who have put</a:t>
            </a:r>
            <a:r>
              <a:rPr lang="en-ZA" sz="2800" dirty="0"/>
              <a:t> their lives </a:t>
            </a:r>
            <a:r>
              <a:rPr lang="en-ZA" sz="2800" i="1" dirty="0"/>
              <a:t>in jeopardy?</a:t>
            </a:r>
            <a:r>
              <a:rPr lang="en-ZA" sz="2800" dirty="0"/>
              <a:t> For at the risk of their lives they brought it." Therefore he would not drink it. These things were done by the three mighty men. </a:t>
            </a:r>
          </a:p>
          <a:p>
            <a:endParaRPr lang="en-ZA" sz="2800" dirty="0"/>
          </a:p>
        </p:txBody>
      </p:sp>
    </p:spTree>
    <p:extLst>
      <p:ext uri="{BB962C8B-B14F-4D97-AF65-F5344CB8AC3E}">
        <p14:creationId xmlns:p14="http://schemas.microsoft.com/office/powerpoint/2010/main" val="2112458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931" y="274638"/>
            <a:ext cx="11456503" cy="1143000"/>
          </a:xfrm>
        </p:spPr>
        <p:txBody>
          <a:bodyPr>
            <a:normAutofit fontScale="90000"/>
          </a:bodyPr>
          <a:lstStyle/>
          <a:p>
            <a:pPr lvl="0" algn="just"/>
            <a:r>
              <a:rPr lang="en-ZA" dirty="0" smtClean="0">
                <a:effectLst>
                  <a:outerShdw blurRad="38100" dist="38100" dir="2700000" algn="tl">
                    <a:srgbClr val="000000">
                      <a:alpha val="43137"/>
                    </a:srgbClr>
                  </a:outerShdw>
                </a:effectLst>
                <a:latin typeface="Maiandra GD" pitchFamily="34" charset="0"/>
              </a:rPr>
              <a:t>This is a story of the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mutual commitment</a:t>
            </a:r>
            <a:r>
              <a:rPr lang="en-ZA" dirty="0" smtClean="0">
                <a:solidFill>
                  <a:srgbClr val="00B050"/>
                </a:solidFill>
                <a:effectLst>
                  <a:outerShdw blurRad="38100" dist="38100" dir="2700000" algn="tl">
                    <a:srgbClr val="000000">
                      <a:alpha val="43137"/>
                    </a:srgbClr>
                  </a:outerShdw>
                </a:effectLst>
                <a:latin typeface="Limelight" panose="02000000000000000000" pitchFamily="2" charset="0"/>
              </a:rPr>
              <a:t> </a:t>
            </a:r>
            <a:r>
              <a:rPr lang="en-ZA" dirty="0" smtClean="0">
                <a:effectLst>
                  <a:outerShdw blurRad="38100" dist="38100" dir="2700000" algn="tl">
                    <a:srgbClr val="000000">
                      <a:alpha val="43137"/>
                    </a:srgbClr>
                  </a:outerShdw>
                </a:effectLst>
                <a:latin typeface="Maiandra GD" pitchFamily="34" charset="0"/>
              </a:rPr>
              <a:t>in leadership.</a:t>
            </a:r>
            <a:endParaRPr lang="en-ZA"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37931" y="1700808"/>
            <a:ext cx="11456503" cy="4824536"/>
          </a:xfrm>
        </p:spPr>
        <p:txBody>
          <a:bodyPr>
            <a:normAutofit/>
          </a:bodyPr>
          <a:lstStyle/>
          <a:p>
            <a:pPr lvl="1" algn="just"/>
            <a:r>
              <a:rPr lang="en-ZA" sz="3000" dirty="0" smtClean="0"/>
              <a:t>Some </a:t>
            </a:r>
            <a:r>
              <a:rPr lang="en-ZA" sz="3000" dirty="0"/>
              <a:t>of David’s committed men knew </a:t>
            </a:r>
            <a:r>
              <a:rPr lang="en-ZA" sz="3000" dirty="0" smtClean="0"/>
              <a:t>his </a:t>
            </a:r>
            <a:r>
              <a:rPr lang="en-ZA" sz="3000" dirty="0"/>
              <a:t>heart and they </a:t>
            </a:r>
            <a:r>
              <a:rPr lang="en-ZA" sz="3000" b="1" dirty="0" smtClean="0">
                <a:solidFill>
                  <a:srgbClr val="00B050"/>
                </a:solidFill>
                <a:effectLst>
                  <a:outerShdw blurRad="38100" dist="38100" dir="2700000" algn="tl">
                    <a:srgbClr val="000000">
                      <a:alpha val="43137"/>
                    </a:srgbClr>
                  </a:outerShdw>
                </a:effectLst>
                <a:latin typeface="Limelight" panose="02000000000000000000" pitchFamily="2" charset="0"/>
              </a:rPr>
              <a:t>pursued</a:t>
            </a:r>
            <a:r>
              <a:rPr lang="en-ZA" sz="3000" dirty="0" smtClean="0">
                <a:solidFill>
                  <a:srgbClr val="00B050"/>
                </a:solidFill>
              </a:rPr>
              <a:t> </a:t>
            </a:r>
            <a:r>
              <a:rPr lang="en-ZA" sz="3000" dirty="0"/>
              <a:t>it with David, down to the wire.</a:t>
            </a:r>
          </a:p>
          <a:p>
            <a:pPr lvl="1" algn="just"/>
            <a:r>
              <a:rPr lang="en-ZA" sz="3000" dirty="0"/>
              <a:t>But David also demonstrated his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commitment</a:t>
            </a:r>
            <a:r>
              <a:rPr lang="en-ZA" sz="3000" dirty="0">
                <a:solidFill>
                  <a:srgbClr val="00B050"/>
                </a:solidFill>
                <a:effectLst>
                  <a:outerShdw blurRad="38100" dist="38100" dir="2700000" algn="tl">
                    <a:srgbClr val="000000">
                      <a:alpha val="43137"/>
                    </a:srgbClr>
                  </a:outerShdw>
                </a:effectLst>
              </a:rPr>
              <a:t> </a:t>
            </a:r>
            <a:r>
              <a:rPr lang="en-ZA" sz="3000" dirty="0"/>
              <a:t>to them, and gave their sacrifice to God.</a:t>
            </a:r>
          </a:p>
          <a:p>
            <a:pPr lvl="1" algn="just"/>
            <a:r>
              <a:rPr lang="en-ZA" sz="3000" dirty="0"/>
              <a:t>David acknowledged their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loyalty</a:t>
            </a:r>
            <a:r>
              <a:rPr lang="en-ZA" sz="3000" dirty="0"/>
              <a:t>.</a:t>
            </a:r>
          </a:p>
          <a:p>
            <a:pPr marL="0" indent="0" algn="just">
              <a:buNone/>
            </a:pPr>
            <a:r>
              <a:rPr lang="en-ZA" sz="3000" dirty="0"/>
              <a:t> </a:t>
            </a:r>
          </a:p>
          <a:p>
            <a:pPr lvl="1" algn="just"/>
            <a:r>
              <a:rPr lang="en-ZA" sz="3000" dirty="0"/>
              <a:t>They in turn </a:t>
            </a:r>
            <a:r>
              <a:rPr lang="en-ZA" sz="3000" b="1" dirty="0">
                <a:solidFill>
                  <a:srgbClr val="00B050"/>
                </a:solidFill>
                <a:effectLst>
                  <a:outerShdw blurRad="38100" dist="38100" dir="2700000" algn="tl">
                    <a:srgbClr val="000000">
                      <a:alpha val="43137"/>
                    </a:srgbClr>
                  </a:outerShdw>
                </a:effectLst>
                <a:latin typeface="Limelight" panose="02000000000000000000" pitchFamily="2" charset="0"/>
              </a:rPr>
              <a:t>served</a:t>
            </a:r>
            <a:r>
              <a:rPr lang="en-ZA" sz="3000" dirty="0">
                <a:solidFill>
                  <a:srgbClr val="00B050"/>
                </a:solidFill>
                <a:effectLst>
                  <a:outerShdw blurRad="38100" dist="38100" dir="2700000" algn="tl">
                    <a:srgbClr val="000000">
                      <a:alpha val="43137"/>
                    </a:srgbClr>
                  </a:outerShdw>
                </a:effectLst>
              </a:rPr>
              <a:t> </a:t>
            </a:r>
            <a:r>
              <a:rPr lang="en-ZA" sz="3000" dirty="0"/>
              <a:t>David’s vision and heart to the very finest detail</a:t>
            </a:r>
            <a:r>
              <a:rPr lang="en-ZA" sz="3000" dirty="0" smtClean="0"/>
              <a:t>.  </a:t>
            </a:r>
            <a:r>
              <a:rPr lang="en-ZA" sz="3200" dirty="0" smtClean="0"/>
              <a:t>They </a:t>
            </a:r>
            <a:r>
              <a:rPr lang="en-ZA" sz="3200" dirty="0"/>
              <a:t>knew if David died of </a:t>
            </a:r>
            <a:r>
              <a:rPr lang="en-ZA" sz="3200" dirty="0" smtClean="0"/>
              <a:t>thirst </a:t>
            </a:r>
            <a:r>
              <a:rPr lang="en-ZA" sz="3200" dirty="0"/>
              <a:t>that day, their leader would be gone, and they too.</a:t>
            </a:r>
          </a:p>
          <a:p>
            <a:pPr lvl="1" algn="just"/>
            <a:endParaRPr lang="en-ZA" sz="3000" dirty="0"/>
          </a:p>
        </p:txBody>
      </p:sp>
    </p:spTree>
    <p:extLst>
      <p:ext uri="{BB962C8B-B14F-4D97-AF65-F5344CB8AC3E}">
        <p14:creationId xmlns:p14="http://schemas.microsoft.com/office/powerpoint/2010/main" val="2096494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932" y="274638"/>
            <a:ext cx="11403494" cy="1143000"/>
          </a:xfrm>
        </p:spPr>
        <p:txBody>
          <a:bodyPr>
            <a:normAutofit fontScale="90000"/>
          </a:bodyPr>
          <a:lstStyle/>
          <a:p>
            <a:pPr lvl="0" algn="just"/>
            <a:r>
              <a:rPr lang="en-ZA" b="1" dirty="0" smtClean="0">
                <a:effectLst>
                  <a:outerShdw blurRad="38100" dist="38100" dir="2700000" algn="tl">
                    <a:srgbClr val="000000">
                      <a:alpha val="43137"/>
                    </a:srgbClr>
                  </a:outerShdw>
                </a:effectLst>
                <a:latin typeface="Maiandra GD" pitchFamily="34" charset="0"/>
              </a:rPr>
              <a:t>This is an honour roll of David’s Leaders.</a:t>
            </a:r>
            <a:endParaRPr lang="en-ZA"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37932" y="1600200"/>
            <a:ext cx="11403494" cy="4525963"/>
          </a:xfrm>
        </p:spPr>
        <p:txBody>
          <a:bodyPr>
            <a:normAutofit/>
          </a:bodyPr>
          <a:lstStyle/>
          <a:p>
            <a:pPr lvl="0" algn="just"/>
            <a:r>
              <a:rPr lang="en-ZA" sz="2800" dirty="0" smtClean="0"/>
              <a:t>These </a:t>
            </a:r>
            <a:r>
              <a:rPr lang="en-ZA" sz="2800" dirty="0"/>
              <a:t>remarkable men were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foundation</a:t>
            </a:r>
            <a:r>
              <a:rPr lang="en-ZA" sz="2800" dirty="0">
                <a:solidFill>
                  <a:srgbClr val="00B050"/>
                </a:solidFill>
                <a:effectLst>
                  <a:outerShdw blurRad="38100" dist="38100" dir="2700000" algn="tl">
                    <a:srgbClr val="000000">
                      <a:alpha val="43137"/>
                    </a:srgbClr>
                  </a:outerShdw>
                </a:effectLst>
              </a:rPr>
              <a:t> </a:t>
            </a:r>
            <a:r>
              <a:rPr lang="en-ZA" sz="2800" dirty="0"/>
              <a:t>of the greatness of David’s reign.</a:t>
            </a:r>
          </a:p>
          <a:p>
            <a:pPr lvl="0" algn="just"/>
            <a:r>
              <a:rPr lang="en-ZA" sz="2800" dirty="0"/>
              <a:t>They did not come to David as great men, but God used his leadership to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transform</a:t>
            </a:r>
            <a:r>
              <a:rPr lang="en-ZA" sz="2800" dirty="0">
                <a:solidFill>
                  <a:srgbClr val="00B050"/>
                </a:solidFill>
                <a:effectLst>
                  <a:outerShdw blurRad="38100" dist="38100" dir="2700000" algn="tl">
                    <a:srgbClr val="000000">
                      <a:alpha val="43137"/>
                    </a:srgbClr>
                  </a:outerShdw>
                </a:effectLst>
              </a:rPr>
              <a:t> </a:t>
            </a:r>
            <a:r>
              <a:rPr lang="en-ZA" sz="2800" dirty="0"/>
              <a:t>them from men who were </a:t>
            </a:r>
            <a:r>
              <a:rPr lang="en-ZA" sz="2800" i="1" dirty="0"/>
              <a:t>in </a:t>
            </a:r>
            <a:r>
              <a:rPr lang="en-ZA" sz="2800" i="1" dirty="0" smtClean="0"/>
              <a:t>distress</a:t>
            </a:r>
            <a:r>
              <a:rPr lang="en-ZA" sz="2800" dirty="0"/>
              <a:t>,</a:t>
            </a:r>
            <a:r>
              <a:rPr lang="en-ZA" sz="2800" i="1" dirty="0"/>
              <a:t> </a:t>
            </a:r>
            <a:r>
              <a:rPr lang="en-ZA" sz="2800" i="1" dirty="0" smtClean="0"/>
              <a:t>in debt</a:t>
            </a:r>
            <a:r>
              <a:rPr lang="en-ZA" sz="2800" i="1" dirty="0"/>
              <a:t> </a:t>
            </a:r>
            <a:r>
              <a:rPr lang="en-ZA" sz="2800" dirty="0"/>
              <a:t>and </a:t>
            </a:r>
            <a:r>
              <a:rPr lang="en-ZA" sz="2800" i="1" dirty="0"/>
              <a:t>discontented</a:t>
            </a:r>
            <a:r>
              <a:rPr lang="en-ZA" sz="2800" dirty="0"/>
              <a:t>, to remarkable leaders.</a:t>
            </a:r>
          </a:p>
          <a:p>
            <a:pPr lvl="0" algn="just"/>
            <a:r>
              <a:rPr lang="en-ZA" sz="2800" dirty="0"/>
              <a:t>“More than all his victories against outside foes, the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influence</a:t>
            </a:r>
            <a:r>
              <a:rPr lang="en-ZA" sz="2800" dirty="0">
                <a:solidFill>
                  <a:srgbClr val="00B050"/>
                </a:solidFill>
                <a:effectLst>
                  <a:outerShdw blurRad="38100" dist="38100" dir="2700000" algn="tl">
                    <a:srgbClr val="000000">
                      <a:alpha val="43137"/>
                    </a:srgbClr>
                  </a:outerShdw>
                </a:effectLst>
              </a:rPr>
              <a:t> </a:t>
            </a:r>
            <a:r>
              <a:rPr lang="en-ZA" sz="2800" dirty="0"/>
              <a:t>of his life and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character</a:t>
            </a:r>
            <a:r>
              <a:rPr lang="en-ZA" sz="2800" dirty="0">
                <a:solidFill>
                  <a:srgbClr val="00B050"/>
                </a:solidFill>
                <a:effectLst>
                  <a:outerShdw blurRad="38100" dist="38100" dir="2700000" algn="tl">
                    <a:srgbClr val="000000">
                      <a:alpha val="43137"/>
                    </a:srgbClr>
                  </a:outerShdw>
                </a:effectLst>
              </a:rPr>
              <a:t> </a:t>
            </a:r>
            <a:r>
              <a:rPr lang="en-ZA" sz="2800" dirty="0"/>
              <a:t>on the men nearest to him testify to his essential greatness.” (Morgan)</a:t>
            </a:r>
          </a:p>
          <a:p>
            <a:pPr algn="just"/>
            <a:endParaRPr lang="en-ZA" sz="2800" dirty="0"/>
          </a:p>
        </p:txBody>
      </p:sp>
    </p:spTree>
    <p:extLst>
      <p:ext uri="{BB962C8B-B14F-4D97-AF65-F5344CB8AC3E}">
        <p14:creationId xmlns:p14="http://schemas.microsoft.com/office/powerpoint/2010/main" val="3561932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7931" y="274638"/>
            <a:ext cx="11469755" cy="1143000"/>
          </a:xfrm>
        </p:spPr>
        <p:txBody>
          <a:bodyPr>
            <a:normAutofit fontScale="90000"/>
          </a:bodyPr>
          <a:lstStyle/>
          <a:p>
            <a:pPr algn="just"/>
            <a:r>
              <a:rPr lang="en-ZA" b="1" dirty="0" smtClean="0">
                <a:effectLst>
                  <a:outerShdw blurRad="38100" dist="38100" dir="2700000" algn="tl">
                    <a:srgbClr val="000000">
                      <a:alpha val="43137"/>
                    </a:srgbClr>
                  </a:outerShdw>
                </a:effectLst>
                <a:latin typeface="Maiandra GD" pitchFamily="34" charset="0"/>
              </a:rPr>
              <a:t>EVERYONE DID NOT FOLLOW DAVID’S VISION</a:t>
            </a:r>
            <a:endParaRPr lang="en-ZA"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37931" y="1600200"/>
            <a:ext cx="11469755" cy="4997152"/>
          </a:xfrm>
        </p:spPr>
        <p:txBody>
          <a:bodyPr>
            <a:normAutofit/>
          </a:bodyPr>
          <a:lstStyle/>
          <a:p>
            <a:pPr lvl="0" algn="just"/>
            <a:r>
              <a:rPr lang="en-ZA" sz="2800" dirty="0" smtClean="0"/>
              <a:t>David </a:t>
            </a:r>
            <a:r>
              <a:rPr lang="en-ZA" sz="2800" dirty="0"/>
              <a:t>had opposition – not everybody stood with David.</a:t>
            </a:r>
          </a:p>
          <a:p>
            <a:pPr algn="just"/>
            <a:endParaRPr lang="en-ZA" sz="2800" dirty="0" smtClean="0"/>
          </a:p>
          <a:p>
            <a:pPr marL="0" indent="0" algn="just">
              <a:buNone/>
            </a:pPr>
            <a:r>
              <a:rPr lang="en-ZA" sz="2800" b="1" dirty="0">
                <a:solidFill>
                  <a:srgbClr val="FF0000"/>
                </a:solidFill>
                <a:latin typeface="Limelight" panose="02000000000000000000" pitchFamily="2" charset="0"/>
              </a:rPr>
              <a:t>Chron 12:</a:t>
            </a:r>
            <a:r>
              <a:rPr lang="en-ZA" sz="2800" b="1" baseline="30000" dirty="0">
                <a:solidFill>
                  <a:srgbClr val="FF0000"/>
                </a:solidFill>
                <a:latin typeface="Limelight" panose="02000000000000000000" pitchFamily="2" charset="0"/>
              </a:rPr>
              <a:t>17</a:t>
            </a:r>
            <a:r>
              <a:rPr lang="en-ZA" sz="2800" b="1" dirty="0">
                <a:solidFill>
                  <a:srgbClr val="FF0000"/>
                </a:solidFill>
                <a:latin typeface="Limelight" panose="02000000000000000000" pitchFamily="2" charset="0"/>
              </a:rPr>
              <a:t> </a:t>
            </a:r>
            <a:r>
              <a:rPr lang="en-ZA" sz="2800" dirty="0"/>
              <a:t>And David went out to meet them, and answered and said to them, </a:t>
            </a:r>
            <a:r>
              <a:rPr lang="en-ZA" sz="2800" dirty="0">
                <a:solidFill>
                  <a:schemeClr val="tx2">
                    <a:lumMod val="60000"/>
                    <a:lumOff val="40000"/>
                  </a:schemeClr>
                </a:solidFill>
              </a:rPr>
              <a:t>"If you have come peaceably to me to help me, my heart will be united with you; but if to betray me to my enemies, since </a:t>
            </a:r>
            <a:r>
              <a:rPr lang="en-ZA" sz="2800" i="1" dirty="0">
                <a:solidFill>
                  <a:schemeClr val="tx2">
                    <a:lumMod val="60000"/>
                    <a:lumOff val="40000"/>
                  </a:schemeClr>
                </a:solidFill>
              </a:rPr>
              <a:t>there is</a:t>
            </a:r>
            <a:r>
              <a:rPr lang="en-ZA" sz="2800" dirty="0">
                <a:solidFill>
                  <a:schemeClr val="tx2">
                    <a:lumMod val="60000"/>
                    <a:lumOff val="40000"/>
                  </a:schemeClr>
                </a:solidFill>
              </a:rPr>
              <a:t> no wrong in my hands, may the God of our fathers look and bring judgment."  </a:t>
            </a:r>
            <a:r>
              <a:rPr lang="en-ZA" sz="2800" b="1" baseline="30000" dirty="0">
                <a:solidFill>
                  <a:srgbClr val="FF0000"/>
                </a:solidFill>
                <a:latin typeface="Limelight" panose="02000000000000000000" pitchFamily="2" charset="0"/>
              </a:rPr>
              <a:t>18</a:t>
            </a:r>
            <a:r>
              <a:rPr lang="en-ZA" sz="2800" dirty="0"/>
              <a:t> Then the Spirit came upon Amasai, chief of the captains, </a:t>
            </a:r>
            <a:r>
              <a:rPr lang="en-ZA" sz="2800" i="1" dirty="0"/>
              <a:t>and he said:</a:t>
            </a:r>
            <a:r>
              <a:rPr lang="en-ZA" sz="2800" dirty="0"/>
              <a:t> </a:t>
            </a:r>
            <a:r>
              <a:rPr lang="en-ZA" sz="2800" dirty="0">
                <a:solidFill>
                  <a:schemeClr val="tx2">
                    <a:lumMod val="60000"/>
                    <a:lumOff val="40000"/>
                  </a:schemeClr>
                </a:solidFill>
              </a:rPr>
              <a:t>"</a:t>
            </a:r>
            <a:r>
              <a:rPr lang="en-ZA" sz="2800" i="1" dirty="0">
                <a:solidFill>
                  <a:schemeClr val="tx2">
                    <a:lumMod val="60000"/>
                    <a:lumOff val="40000"/>
                  </a:schemeClr>
                </a:solidFill>
              </a:rPr>
              <a:t>We are</a:t>
            </a:r>
            <a:r>
              <a:rPr lang="en-ZA" sz="2800" dirty="0">
                <a:solidFill>
                  <a:schemeClr val="tx2">
                    <a:lumMod val="60000"/>
                    <a:lumOff val="40000"/>
                  </a:schemeClr>
                </a:solidFill>
              </a:rPr>
              <a:t> yours, O David; We </a:t>
            </a:r>
            <a:r>
              <a:rPr lang="en-ZA" sz="2800" i="1" dirty="0">
                <a:solidFill>
                  <a:schemeClr val="tx2">
                    <a:lumMod val="60000"/>
                    <a:lumOff val="40000"/>
                  </a:schemeClr>
                </a:solidFill>
              </a:rPr>
              <a:t>are</a:t>
            </a:r>
            <a:r>
              <a:rPr lang="en-ZA" sz="2800" dirty="0">
                <a:solidFill>
                  <a:schemeClr val="tx2">
                    <a:lumMod val="60000"/>
                    <a:lumOff val="40000"/>
                  </a:schemeClr>
                </a:solidFill>
              </a:rPr>
              <a:t> on your side, O son of Jesse! Peace, peace to you, And peace to your helpers! For your God helps you." </a:t>
            </a:r>
            <a:r>
              <a:rPr lang="en-ZA" sz="2800" dirty="0"/>
              <a:t>So David received them, and made them captains of the troop. </a:t>
            </a:r>
          </a:p>
        </p:txBody>
      </p:sp>
    </p:spTree>
    <p:extLst>
      <p:ext uri="{BB962C8B-B14F-4D97-AF65-F5344CB8AC3E}">
        <p14:creationId xmlns:p14="http://schemas.microsoft.com/office/powerpoint/2010/main" val="264109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306286"/>
            <a:ext cx="11357429" cy="4819877"/>
          </a:xfrm>
        </p:spPr>
        <p:txBody>
          <a:bodyPr>
            <a:normAutofit/>
          </a:bodyPr>
          <a:lstStyle/>
          <a:p>
            <a:pPr algn="just">
              <a:buFont typeface="Calibri" pitchFamily="34" charset="0"/>
              <a:buChar char="⁻"/>
            </a:pPr>
            <a:r>
              <a:rPr lang="en-US" sz="2800" b="1" dirty="0" smtClean="0">
                <a:solidFill>
                  <a:srgbClr val="FF0000"/>
                </a:solidFill>
                <a:effectLst>
                  <a:outerShdw blurRad="38100" dist="38100" dir="2700000" algn="tl">
                    <a:srgbClr val="000000">
                      <a:alpha val="43137"/>
                    </a:srgbClr>
                  </a:outerShdw>
                </a:effectLst>
                <a:latin typeface="Limelight" panose="02000000000000000000" pitchFamily="2" charset="0"/>
              </a:rPr>
              <a:t>1 Chronicle 11: </a:t>
            </a:r>
            <a:r>
              <a:rPr lang="en-US" sz="2800" b="1" dirty="0" smtClean="0">
                <a:effectLst>
                  <a:outerShdw blurRad="38100" dist="38100" dir="2700000" algn="tl">
                    <a:srgbClr val="000000">
                      <a:alpha val="43137"/>
                    </a:srgbClr>
                  </a:outerShdw>
                </a:effectLst>
                <a:latin typeface="Limelight" panose="02000000000000000000" pitchFamily="2" charset="0"/>
              </a:rPr>
              <a:t>Then </a:t>
            </a:r>
            <a:r>
              <a:rPr lang="en-US" sz="2800" b="1" dirty="0">
                <a:effectLst>
                  <a:outerShdw blurRad="38100" dist="38100" dir="2700000" algn="tl">
                    <a:srgbClr val="000000">
                      <a:alpha val="43137"/>
                    </a:srgbClr>
                  </a:outerShdw>
                </a:effectLst>
                <a:latin typeface="Limelight" panose="02000000000000000000" pitchFamily="2" charset="0"/>
              </a:rPr>
              <a:t>all Israel came together to David at Hebron, saying, “Indeed we are your bone and your flesh. 2 Also, in time past, even when Saul was king, you were the one who led Israel out and brought them in; and the Lord your God said to you, ‘You shall shepherd My people Israel, and be ruler over My people Israel.’ ” 3 Therefore all the elders of Israel came to the king at Hebron, and David made a covenant with them at Hebron before the Lord. And they anointed David king over Israel, according to the word of the Lord </a:t>
            </a:r>
            <a:r>
              <a:rPr lang="en-US" sz="2800" b="1" dirty="0" smtClean="0">
                <a:effectLst>
                  <a:outerShdw blurRad="38100" dist="38100" dir="2700000" algn="tl">
                    <a:srgbClr val="000000">
                      <a:alpha val="43137"/>
                    </a:srgbClr>
                  </a:outerShdw>
                </a:effectLst>
                <a:latin typeface="Limelight" panose="02000000000000000000" pitchFamily="2" charset="0"/>
              </a:rPr>
              <a:t>by </a:t>
            </a:r>
            <a:r>
              <a:rPr lang="en-US" sz="2800" b="1" dirty="0">
                <a:effectLst>
                  <a:outerShdw blurRad="38100" dist="38100" dir="2700000" algn="tl">
                    <a:srgbClr val="000000">
                      <a:alpha val="43137"/>
                    </a:srgbClr>
                  </a:outerShdw>
                </a:effectLst>
                <a:latin typeface="Limelight" panose="02000000000000000000" pitchFamily="2" charset="0"/>
              </a:rPr>
              <a:t>Samuel.</a:t>
            </a:r>
            <a:endParaRPr lang="en-ZA" sz="2800" dirty="0"/>
          </a:p>
        </p:txBody>
      </p:sp>
    </p:spTree>
    <p:extLst>
      <p:ext uri="{BB962C8B-B14F-4D97-AF65-F5344CB8AC3E}">
        <p14:creationId xmlns:p14="http://schemas.microsoft.com/office/powerpoint/2010/main" val="32818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957" y="666524"/>
            <a:ext cx="11491099" cy="1143000"/>
          </a:xfrm>
        </p:spPr>
        <p:txBody>
          <a:bodyPr>
            <a:normAutofit fontScale="90000"/>
          </a:bodyPr>
          <a:lstStyle/>
          <a:p>
            <a:pPr lvl="0" algn="ctr"/>
            <a:r>
              <a:rPr lang="en-ZA" b="1" dirty="0" smtClean="0">
                <a:effectLst>
                  <a:outerShdw blurRad="38100" dist="38100" dir="2700000" algn="tl">
                    <a:srgbClr val="000000">
                      <a:alpha val="43137"/>
                    </a:srgbClr>
                  </a:outerShdw>
                </a:effectLst>
                <a:latin typeface="Maiandra GD" pitchFamily="34" charset="0"/>
              </a:rPr>
              <a:t>This story represents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two things </a:t>
            </a:r>
            <a:r>
              <a:rPr lang="en-ZA" b="1" dirty="0" smtClean="0">
                <a:effectLst>
                  <a:outerShdw blurRad="38100" dist="38100" dir="2700000" algn="tl">
                    <a:srgbClr val="000000">
                      <a:alpha val="43137"/>
                    </a:srgbClr>
                  </a:outerShdw>
                </a:effectLst>
                <a:latin typeface="Maiandra GD" pitchFamily="34" charset="0"/>
              </a:rPr>
              <a:t>here</a:t>
            </a:r>
            <a:endParaRPr lang="en-ZA" b="1" dirty="0">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250957" y="3792285"/>
            <a:ext cx="11607213" cy="2739143"/>
          </a:xfrm>
        </p:spPr>
        <p:txBody>
          <a:bodyPr>
            <a:noAutofit/>
          </a:bodyPr>
          <a:lstStyle/>
          <a:p>
            <a:pPr marL="457200" lvl="1" indent="0" algn="just">
              <a:buNone/>
            </a:pPr>
            <a:r>
              <a:rPr lang="en-ZA" sz="3200" b="1" dirty="0" smtClean="0"/>
              <a:t>David’s mighty men of valour</a:t>
            </a:r>
          </a:p>
          <a:p>
            <a:pPr lvl="1" algn="just"/>
            <a:r>
              <a:rPr lang="en-ZA" sz="3200" dirty="0" smtClean="0"/>
              <a:t>David’s men represents how leaders in the Kingdom should </a:t>
            </a:r>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function</a:t>
            </a:r>
            <a:r>
              <a:rPr lang="en-ZA" sz="3200" dirty="0" smtClean="0"/>
              <a:t>,</a:t>
            </a:r>
          </a:p>
          <a:p>
            <a:pPr lvl="1" algn="just"/>
            <a:r>
              <a:rPr lang="en-ZA" sz="3200" dirty="0" smtClean="0"/>
              <a:t>And how we as leaders should </a:t>
            </a:r>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follow</a:t>
            </a:r>
            <a:r>
              <a:rPr lang="en-ZA" sz="3200" dirty="0" smtClean="0">
                <a:solidFill>
                  <a:srgbClr val="00B050"/>
                </a:solidFill>
                <a:effectLst>
                  <a:outerShdw blurRad="38100" dist="38100" dir="2700000" algn="tl">
                    <a:srgbClr val="000000">
                      <a:alpha val="43137"/>
                    </a:srgbClr>
                  </a:outerShdw>
                </a:effectLst>
              </a:rPr>
              <a:t> </a:t>
            </a:r>
            <a:r>
              <a:rPr lang="en-ZA" sz="3200" dirty="0" smtClean="0"/>
              <a:t>Jesus Christ</a:t>
            </a:r>
            <a:endParaRPr lang="en-ZA" sz="3200" dirty="0"/>
          </a:p>
        </p:txBody>
      </p:sp>
      <p:sp>
        <p:nvSpPr>
          <p:cNvPr id="6" name="Content Placeholder 2"/>
          <p:cNvSpPr txBox="1">
            <a:spLocks/>
          </p:cNvSpPr>
          <p:nvPr/>
        </p:nvSpPr>
        <p:spPr>
          <a:xfrm>
            <a:off x="250957" y="1876670"/>
            <a:ext cx="11607213" cy="1915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en-ZA" sz="3200" dirty="0" smtClean="0"/>
              <a:t>David is </a:t>
            </a:r>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firstly</a:t>
            </a:r>
            <a:r>
              <a:rPr lang="en-ZA" sz="3200" dirty="0" smtClean="0">
                <a:solidFill>
                  <a:srgbClr val="00B050"/>
                </a:solidFill>
                <a:effectLst>
                  <a:outerShdw blurRad="38100" dist="38100" dir="2700000" algn="tl">
                    <a:srgbClr val="000000">
                      <a:alpha val="43137"/>
                    </a:srgbClr>
                  </a:outerShdw>
                </a:effectLst>
              </a:rPr>
              <a:t> </a:t>
            </a:r>
            <a:r>
              <a:rPr lang="en-ZA" sz="3200" dirty="0" smtClean="0"/>
              <a:t>a imperfect Godly chosen Leader.</a:t>
            </a:r>
          </a:p>
          <a:p>
            <a:pPr lvl="1" algn="just"/>
            <a:r>
              <a:rPr lang="en-ZA" sz="3200" b="1" dirty="0" smtClean="0">
                <a:solidFill>
                  <a:srgbClr val="00B050"/>
                </a:solidFill>
                <a:effectLst>
                  <a:outerShdw blurRad="38100" dist="38100" dir="2700000" algn="tl">
                    <a:srgbClr val="000000">
                      <a:alpha val="43137"/>
                    </a:srgbClr>
                  </a:outerShdw>
                </a:effectLst>
                <a:latin typeface="Limelight" panose="02000000000000000000" pitchFamily="2" charset="0"/>
              </a:rPr>
              <a:t>Secondly</a:t>
            </a:r>
            <a:r>
              <a:rPr lang="en-ZA" sz="3200" dirty="0" smtClean="0">
                <a:solidFill>
                  <a:srgbClr val="00B050"/>
                </a:solidFill>
                <a:effectLst>
                  <a:outerShdw blurRad="38100" dist="38100" dir="2700000" algn="tl">
                    <a:srgbClr val="000000">
                      <a:alpha val="43137"/>
                    </a:srgbClr>
                  </a:outerShdw>
                </a:effectLst>
              </a:rPr>
              <a:t> </a:t>
            </a:r>
            <a:r>
              <a:rPr lang="en-ZA" sz="3200" dirty="0" smtClean="0"/>
              <a:t>he is a representative of Jesus Christ and His Kingdom</a:t>
            </a:r>
            <a:endParaRPr lang="en-ZA" sz="3200" dirty="0"/>
          </a:p>
        </p:txBody>
      </p:sp>
    </p:spTree>
    <p:extLst>
      <p:ext uri="{BB962C8B-B14F-4D97-AF65-F5344CB8AC3E}">
        <p14:creationId xmlns:p14="http://schemas.microsoft.com/office/powerpoint/2010/main" val="1520120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74638"/>
            <a:ext cx="11284857" cy="1143000"/>
          </a:xfrm>
        </p:spPr>
        <p:txBody>
          <a:bodyPr>
            <a:normAutofit/>
          </a:bodyPr>
          <a:lstStyle/>
          <a:p>
            <a:pPr lvl="0"/>
            <a:r>
              <a:rPr lang="en-ZA" b="1" dirty="0" smtClean="0">
                <a:solidFill>
                  <a:srgbClr val="00B050"/>
                </a:solidFill>
                <a:effectLst>
                  <a:outerShdw blurRad="38100" dist="38100" dir="2700000" algn="tl">
                    <a:srgbClr val="000000">
                      <a:alpha val="43137"/>
                    </a:srgbClr>
                  </a:outerShdw>
                </a:effectLst>
                <a:latin typeface="Maiandra GD" pitchFamily="34" charset="0"/>
              </a:rPr>
              <a:t>DAVID</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457199" y="1770743"/>
            <a:ext cx="11284857" cy="4355420"/>
          </a:xfrm>
        </p:spPr>
        <p:txBody>
          <a:bodyPr>
            <a:normAutofit/>
          </a:bodyPr>
          <a:lstStyle/>
          <a:p>
            <a:pPr lvl="0" algn="just">
              <a:buFont typeface="Calibri" pitchFamily="34" charset="0"/>
              <a:buChar char="⁻"/>
            </a:pPr>
            <a:r>
              <a:rPr lang="en-ZA" sz="2800" dirty="0" smtClean="0"/>
              <a:t>David </a:t>
            </a:r>
            <a:r>
              <a:rPr lang="en-ZA" sz="2800" dirty="0"/>
              <a:t>was the leader who was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chosen</a:t>
            </a:r>
            <a:r>
              <a:rPr lang="en-ZA" sz="2800" dirty="0">
                <a:solidFill>
                  <a:srgbClr val="00B050"/>
                </a:solidFill>
                <a:effectLst>
                  <a:outerShdw blurRad="38100" dist="38100" dir="2700000" algn="tl">
                    <a:srgbClr val="000000">
                      <a:alpha val="43137"/>
                    </a:srgbClr>
                  </a:outerShdw>
                </a:effectLst>
              </a:rPr>
              <a:t> </a:t>
            </a:r>
            <a:r>
              <a:rPr lang="en-ZA" sz="2800" dirty="0"/>
              <a:t>by God for the appointed time and season in the history of </a:t>
            </a:r>
            <a:r>
              <a:rPr lang="en-ZA" sz="2800" dirty="0" smtClean="0"/>
              <a:t>Israel.</a:t>
            </a:r>
            <a:endParaRPr lang="en-ZA" sz="2800" dirty="0"/>
          </a:p>
          <a:p>
            <a:pPr lvl="0" algn="just">
              <a:buFont typeface="Calibri" pitchFamily="34" charset="0"/>
              <a:buChar char="⁻"/>
            </a:pPr>
            <a:r>
              <a:rPr lang="en-ZA" sz="2800" dirty="0"/>
              <a:t>The men never chose David, God chose David, and God anointed him through Samuel the prophet.</a:t>
            </a:r>
          </a:p>
          <a:p>
            <a:pPr lvl="0" algn="just">
              <a:buFont typeface="Calibri" pitchFamily="34" charset="0"/>
              <a:buChar char="⁻"/>
            </a:pPr>
            <a:r>
              <a:rPr lang="en-ZA" sz="2800" dirty="0"/>
              <a:t>In total, David </a:t>
            </a:r>
            <a:r>
              <a:rPr lang="en-ZA" sz="2800" dirty="0" smtClean="0"/>
              <a:t>was anointed </a:t>
            </a:r>
            <a:r>
              <a:rPr lang="en-ZA" sz="2800" dirty="0"/>
              <a:t>three times.</a:t>
            </a:r>
          </a:p>
          <a:p>
            <a:pPr lvl="0" algn="just">
              <a:buFont typeface="Calibri" pitchFamily="34" charset="0"/>
              <a:buChar char="⁻"/>
            </a:pPr>
            <a:r>
              <a:rPr lang="en-ZA" sz="2800" dirty="0"/>
              <a:t>But the elders of Israel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acknowledged</a:t>
            </a:r>
            <a:r>
              <a:rPr lang="en-ZA" sz="2800" dirty="0">
                <a:solidFill>
                  <a:srgbClr val="00B050"/>
                </a:solidFill>
                <a:effectLst>
                  <a:outerShdw blurRad="38100" dist="38100" dir="2700000" algn="tl">
                    <a:srgbClr val="000000">
                      <a:alpha val="43137"/>
                    </a:srgbClr>
                  </a:outerShdw>
                </a:effectLst>
              </a:rPr>
              <a:t> </a:t>
            </a:r>
            <a:r>
              <a:rPr lang="en-ZA" sz="2800" dirty="0"/>
              <a:t>David’s leadership.</a:t>
            </a:r>
          </a:p>
          <a:p>
            <a:pPr lvl="0" algn="just">
              <a:buFont typeface="Calibri" pitchFamily="34" charset="0"/>
              <a:buChar char="⁻"/>
            </a:pPr>
            <a:r>
              <a:rPr lang="en-ZA" sz="2800" dirty="0"/>
              <a:t>David came to set a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new</a:t>
            </a:r>
            <a:r>
              <a:rPr lang="en-ZA" sz="2800" b="1" dirty="0">
                <a:solidFill>
                  <a:srgbClr val="C00000"/>
                </a:solidFill>
                <a:effectLst>
                  <a:outerShdw blurRad="38100" dist="38100" dir="2700000" algn="tl">
                    <a:srgbClr val="000000">
                      <a:alpha val="43137"/>
                    </a:srgbClr>
                  </a:outerShdw>
                </a:effectLst>
              </a:rPr>
              <a:t> </a:t>
            </a:r>
            <a:r>
              <a:rPr lang="en-ZA" sz="2800" b="1" dirty="0">
                <a:solidFill>
                  <a:srgbClr val="00B050"/>
                </a:solidFill>
                <a:effectLst>
                  <a:outerShdw blurRad="38100" dist="38100" dir="2700000" algn="tl">
                    <a:srgbClr val="000000">
                      <a:alpha val="43137"/>
                    </a:srgbClr>
                  </a:outerShdw>
                </a:effectLst>
                <a:latin typeface="Limelight" panose="02000000000000000000" pitchFamily="2" charset="0"/>
              </a:rPr>
              <a:t>standard</a:t>
            </a:r>
            <a:r>
              <a:rPr lang="en-ZA" sz="2800" b="1" dirty="0">
                <a:solidFill>
                  <a:srgbClr val="00B050"/>
                </a:solidFill>
                <a:effectLst>
                  <a:outerShdw blurRad="38100" dist="38100" dir="2700000" algn="tl">
                    <a:srgbClr val="000000">
                      <a:alpha val="43137"/>
                    </a:srgbClr>
                  </a:outerShdw>
                </a:effectLst>
              </a:rPr>
              <a:t> </a:t>
            </a:r>
            <a:r>
              <a:rPr lang="en-ZA" sz="2800" dirty="0"/>
              <a:t>in Jerusalem and in Judah. He had a different vision to Saul.</a:t>
            </a:r>
          </a:p>
          <a:p>
            <a:pPr algn="just">
              <a:buFont typeface="Calibri" pitchFamily="34" charset="0"/>
              <a:buChar char="⁻"/>
            </a:pPr>
            <a:endParaRPr lang="en-ZA" sz="2800" dirty="0"/>
          </a:p>
        </p:txBody>
      </p:sp>
    </p:spTree>
    <p:extLst>
      <p:ext uri="{BB962C8B-B14F-4D97-AF65-F5344CB8AC3E}">
        <p14:creationId xmlns:p14="http://schemas.microsoft.com/office/powerpoint/2010/main" val="275025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1727200"/>
            <a:ext cx="11299371" cy="4654128"/>
          </a:xfrm>
        </p:spPr>
        <p:txBody>
          <a:bodyPr>
            <a:normAutofit/>
          </a:bodyPr>
          <a:lstStyle/>
          <a:p>
            <a:pPr algn="just">
              <a:buFont typeface="Calibri" pitchFamily="34" charset="0"/>
              <a:buChar char="⁻"/>
            </a:pPr>
            <a:r>
              <a:rPr lang="en-ZA" sz="2800" b="1" dirty="0">
                <a:solidFill>
                  <a:srgbClr val="FF0000"/>
                </a:solidFill>
                <a:latin typeface="Limelight" panose="02000000000000000000" pitchFamily="2" charset="0"/>
              </a:rPr>
              <a:t>1 Chron 11:</a:t>
            </a:r>
            <a:r>
              <a:rPr lang="en-ZA" sz="2800" b="1" baseline="30000" dirty="0">
                <a:solidFill>
                  <a:srgbClr val="FF0000"/>
                </a:solidFill>
                <a:latin typeface="Limelight" panose="02000000000000000000" pitchFamily="2" charset="0"/>
              </a:rPr>
              <a:t>1</a:t>
            </a:r>
            <a:r>
              <a:rPr lang="en-ZA" sz="2800" b="1" dirty="0">
                <a:solidFill>
                  <a:srgbClr val="FF0000"/>
                </a:solidFill>
                <a:latin typeface="Limelight" panose="02000000000000000000" pitchFamily="2" charset="0"/>
              </a:rPr>
              <a:t>  </a:t>
            </a:r>
            <a:r>
              <a:rPr lang="en-ZA" sz="2800" b="1" dirty="0"/>
              <a:t>“… "</a:t>
            </a:r>
            <a:r>
              <a:rPr lang="en-ZA" sz="2800" b="1" u="sng" dirty="0">
                <a:solidFill>
                  <a:srgbClr val="00B050"/>
                </a:solidFill>
              </a:rPr>
              <a:t>Indeed we </a:t>
            </a:r>
            <a:r>
              <a:rPr lang="en-ZA" sz="2800" b="1" i="1" u="sng" dirty="0">
                <a:solidFill>
                  <a:srgbClr val="00B050"/>
                </a:solidFill>
              </a:rPr>
              <a:t>are</a:t>
            </a:r>
            <a:r>
              <a:rPr lang="en-ZA" sz="2800" b="1" u="sng" dirty="0">
                <a:solidFill>
                  <a:srgbClr val="00B050"/>
                </a:solidFill>
              </a:rPr>
              <a:t> your bone and your flesh</a:t>
            </a:r>
            <a:r>
              <a:rPr lang="en-ZA" sz="2800" b="1" dirty="0"/>
              <a:t>.  </a:t>
            </a:r>
            <a:endParaRPr lang="en-ZA" sz="2800" dirty="0"/>
          </a:p>
          <a:p>
            <a:pPr algn="just">
              <a:buFont typeface="Calibri" pitchFamily="34" charset="0"/>
              <a:buChar char="⁻"/>
            </a:pPr>
            <a:r>
              <a:rPr lang="en-ZA" sz="2800" b="1" baseline="30000" dirty="0">
                <a:solidFill>
                  <a:srgbClr val="FF0000"/>
                </a:solidFill>
                <a:latin typeface="Limelight" panose="02000000000000000000" pitchFamily="2" charset="0"/>
              </a:rPr>
              <a:t>2</a:t>
            </a:r>
            <a:r>
              <a:rPr lang="en-ZA" sz="2800" b="1" dirty="0">
                <a:solidFill>
                  <a:srgbClr val="00B050"/>
                </a:solidFill>
                <a:latin typeface="Limelight" panose="02000000000000000000" pitchFamily="2" charset="0"/>
              </a:rPr>
              <a:t> </a:t>
            </a:r>
            <a:r>
              <a:rPr lang="en-ZA" sz="2800" b="1" dirty="0"/>
              <a:t> </a:t>
            </a:r>
            <a:r>
              <a:rPr lang="en-ZA" sz="2800" dirty="0"/>
              <a:t>Also, in time past, even when Saul was king, you </a:t>
            </a:r>
            <a:r>
              <a:rPr lang="en-ZA" sz="2800" i="1" dirty="0"/>
              <a:t>were</a:t>
            </a:r>
            <a:r>
              <a:rPr lang="en-ZA" sz="2800" dirty="0"/>
              <a:t> the one who led Israel out and brought them in; and the LORD your God said to you, </a:t>
            </a:r>
            <a:r>
              <a:rPr lang="en-ZA" sz="2800" b="1" dirty="0">
                <a:solidFill>
                  <a:schemeClr val="tx2">
                    <a:lumMod val="60000"/>
                    <a:lumOff val="40000"/>
                  </a:schemeClr>
                </a:solidFill>
              </a:rPr>
              <a:t>'</a:t>
            </a:r>
            <a:r>
              <a:rPr lang="en-ZA" sz="2800" b="1" u="sng" dirty="0">
                <a:solidFill>
                  <a:srgbClr val="00B050"/>
                </a:solidFill>
              </a:rPr>
              <a:t>You shall shepherd My people Israel, and be ruler over My people Israel</a:t>
            </a:r>
            <a:r>
              <a:rPr lang="en-ZA" sz="2800" b="1" dirty="0">
                <a:solidFill>
                  <a:schemeClr val="tx2">
                    <a:lumMod val="60000"/>
                    <a:lumOff val="40000"/>
                  </a:schemeClr>
                </a:solidFill>
              </a:rPr>
              <a:t>.'”</a:t>
            </a:r>
          </a:p>
          <a:p>
            <a:pPr algn="just">
              <a:buFont typeface="Calibri" pitchFamily="34" charset="0"/>
              <a:buChar char="⁻"/>
            </a:pPr>
            <a:r>
              <a:rPr lang="en-ZA" sz="2800" b="1" baseline="30000" dirty="0">
                <a:solidFill>
                  <a:srgbClr val="FF0000"/>
                </a:solidFill>
                <a:latin typeface="Limelight" panose="02000000000000000000" pitchFamily="2" charset="0"/>
              </a:rPr>
              <a:t>3</a:t>
            </a:r>
            <a:r>
              <a:rPr lang="en-ZA" sz="2800" b="1" dirty="0">
                <a:solidFill>
                  <a:srgbClr val="00B050"/>
                </a:solidFill>
                <a:latin typeface="Limelight" panose="02000000000000000000" pitchFamily="2" charset="0"/>
              </a:rPr>
              <a:t> </a:t>
            </a:r>
            <a:r>
              <a:rPr lang="en-ZA" sz="2800" b="1" dirty="0"/>
              <a:t> </a:t>
            </a:r>
            <a:r>
              <a:rPr lang="en-ZA" sz="2800" dirty="0"/>
              <a:t>… all the elders of Israel came to the king … and David made a </a:t>
            </a:r>
            <a:r>
              <a:rPr lang="en-ZA" sz="2800" b="1" u="sng" dirty="0">
                <a:solidFill>
                  <a:srgbClr val="00B050"/>
                </a:solidFill>
                <a:effectLst>
                  <a:outerShdw blurRad="38100" dist="38100" dir="2700000" algn="tl">
                    <a:srgbClr val="000000">
                      <a:alpha val="43137"/>
                    </a:srgbClr>
                  </a:outerShdw>
                </a:effectLst>
              </a:rPr>
              <a:t>covenant</a:t>
            </a:r>
            <a:r>
              <a:rPr lang="en-ZA" sz="2800" b="1" dirty="0">
                <a:solidFill>
                  <a:srgbClr val="00B050"/>
                </a:solidFill>
                <a:effectLst>
                  <a:outerShdw blurRad="38100" dist="38100" dir="2700000" algn="tl">
                    <a:srgbClr val="000000">
                      <a:alpha val="43137"/>
                    </a:srgbClr>
                  </a:outerShdw>
                </a:effectLst>
              </a:rPr>
              <a:t> </a:t>
            </a:r>
            <a:r>
              <a:rPr lang="en-ZA" sz="2800" dirty="0"/>
              <a:t>with them … before the LORD. And they anointed David king over Israel, according to the word of the LORD by Samuel. </a:t>
            </a:r>
          </a:p>
          <a:p>
            <a:pPr algn="just">
              <a:buFont typeface="Calibri" pitchFamily="34" charset="0"/>
              <a:buChar char="⁻"/>
            </a:pPr>
            <a:endParaRPr lang="en-ZA" sz="2800" dirty="0"/>
          </a:p>
        </p:txBody>
      </p:sp>
      <p:sp>
        <p:nvSpPr>
          <p:cNvPr id="5" name="Title 1"/>
          <p:cNvSpPr>
            <a:spLocks noGrp="1"/>
          </p:cNvSpPr>
          <p:nvPr>
            <p:ph type="title"/>
          </p:nvPr>
        </p:nvSpPr>
        <p:spPr>
          <a:xfrm>
            <a:off x="457199" y="274638"/>
            <a:ext cx="11299371" cy="1143000"/>
          </a:xfrm>
        </p:spPr>
        <p:txBody>
          <a:bodyPr>
            <a:normAutofit/>
          </a:bodyPr>
          <a:lstStyle/>
          <a:p>
            <a:pPr lvl="0"/>
            <a:r>
              <a:rPr lang="en-ZA" b="1" dirty="0" smtClean="0">
                <a:solidFill>
                  <a:srgbClr val="00B050"/>
                </a:solidFill>
                <a:effectLst>
                  <a:outerShdw blurRad="38100" dist="38100" dir="2700000" algn="tl">
                    <a:srgbClr val="000000">
                      <a:alpha val="43137"/>
                    </a:srgbClr>
                  </a:outerShdw>
                </a:effectLst>
                <a:latin typeface="Maiandra GD" pitchFamily="34" charset="0"/>
              </a:rPr>
              <a:t>DAVID</a:t>
            </a:r>
            <a:endParaRPr lang="en-ZA" dirty="0">
              <a:solidFill>
                <a:srgbClr val="00B050"/>
              </a:solidFill>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val="3839020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4629" y="274638"/>
            <a:ext cx="11371943" cy="1498178"/>
          </a:xfrm>
        </p:spPr>
        <p:txBody>
          <a:bodyPr>
            <a:normAutofit fontScale="90000"/>
          </a:bodyPr>
          <a:lstStyle/>
          <a:p>
            <a:pPr lvl="0" algn="just"/>
            <a:r>
              <a:rPr lang="en-ZA" sz="3600" b="1" dirty="0" smtClean="0">
                <a:solidFill>
                  <a:srgbClr val="00B050"/>
                </a:solidFill>
                <a:effectLst>
                  <a:outerShdw blurRad="38100" dist="38100" dir="2700000" algn="tl">
                    <a:srgbClr val="000000">
                      <a:alpha val="43137"/>
                    </a:srgbClr>
                  </a:outerShdw>
                </a:effectLst>
                <a:latin typeface="Maiandra GD" pitchFamily="34" charset="0"/>
              </a:rPr>
              <a:t>Not everyone in Judah were warriors. David had vulnerable people to protect. He was King, Shepherd and Warrior.</a:t>
            </a:r>
            <a:endParaRPr lang="en-ZA" b="1" dirty="0">
              <a:solidFill>
                <a:srgbClr val="00B050"/>
              </a:solidFill>
              <a:effectLst>
                <a:outerShdw blurRad="38100" dist="38100" dir="2700000" algn="tl">
                  <a:srgbClr val="000000">
                    <a:alpha val="43137"/>
                  </a:srgbClr>
                </a:outerShdw>
              </a:effectLst>
              <a:latin typeface="Maiandra GD" pitchFamily="34" charset="0"/>
            </a:endParaRPr>
          </a:p>
        </p:txBody>
      </p:sp>
      <p:sp>
        <p:nvSpPr>
          <p:cNvPr id="5" name="Content Placeholder 2"/>
          <p:cNvSpPr>
            <a:spLocks noGrp="1"/>
          </p:cNvSpPr>
          <p:nvPr>
            <p:ph idx="1"/>
          </p:nvPr>
        </p:nvSpPr>
        <p:spPr>
          <a:xfrm>
            <a:off x="384629" y="2220686"/>
            <a:ext cx="11371943" cy="4232650"/>
          </a:xfrm>
        </p:spPr>
        <p:txBody>
          <a:bodyPr>
            <a:normAutofit/>
          </a:bodyPr>
          <a:lstStyle/>
          <a:p>
            <a:pPr marL="0" lvl="0" indent="0" algn="just">
              <a:buNone/>
            </a:pPr>
            <a:r>
              <a:rPr lang="en-ZA" sz="2800" dirty="0"/>
              <a:t> These three characteristics should mark anyone who leads God’s people.</a:t>
            </a:r>
          </a:p>
          <a:p>
            <a:pPr lvl="1" algn="just"/>
            <a:r>
              <a:rPr lang="en-ZA" sz="3600" dirty="0"/>
              <a:t>A leader must </a:t>
            </a:r>
            <a:r>
              <a:rPr lang="en-ZA" sz="3600" b="1" dirty="0">
                <a:solidFill>
                  <a:srgbClr val="00B050"/>
                </a:solidFill>
                <a:effectLst>
                  <a:outerShdw blurRad="38100" dist="38100" dir="2700000" algn="tl">
                    <a:srgbClr val="000000">
                      <a:alpha val="43137"/>
                    </a:srgbClr>
                  </a:outerShdw>
                </a:effectLst>
                <a:latin typeface="Limelight" panose="02000000000000000000" pitchFamily="2" charset="0"/>
              </a:rPr>
              <a:t>belong</a:t>
            </a:r>
            <a:r>
              <a:rPr lang="en-ZA" sz="3600" dirty="0">
                <a:solidFill>
                  <a:srgbClr val="00B050"/>
                </a:solidFill>
                <a:effectLst>
                  <a:outerShdw blurRad="38100" dist="38100" dir="2700000" algn="tl">
                    <a:srgbClr val="000000">
                      <a:alpha val="43137"/>
                    </a:srgbClr>
                  </a:outerShdw>
                </a:effectLst>
              </a:rPr>
              <a:t> </a:t>
            </a:r>
            <a:r>
              <a:rPr lang="en-ZA" sz="3600" dirty="0"/>
              <a:t>to God’s people in heritage and heart. </a:t>
            </a:r>
          </a:p>
          <a:p>
            <a:pPr lvl="1" algn="just"/>
            <a:r>
              <a:rPr lang="en-ZA" sz="3600" dirty="0"/>
              <a:t>A leader must demonstrate </a:t>
            </a:r>
            <a:r>
              <a:rPr lang="en-ZA" sz="3600" b="1" dirty="0">
                <a:solidFill>
                  <a:srgbClr val="00B050"/>
                </a:solidFill>
                <a:effectLst>
                  <a:outerShdw blurRad="38100" dist="38100" dir="2700000" algn="tl">
                    <a:srgbClr val="000000">
                      <a:alpha val="43137"/>
                    </a:srgbClr>
                  </a:outerShdw>
                </a:effectLst>
                <a:latin typeface="Limelight" panose="02000000000000000000" pitchFamily="2" charset="0"/>
              </a:rPr>
              <a:t>capability</a:t>
            </a:r>
            <a:r>
              <a:rPr lang="en-ZA" sz="3600" dirty="0">
                <a:solidFill>
                  <a:srgbClr val="00B050"/>
                </a:solidFill>
                <a:effectLst>
                  <a:outerShdw blurRad="38100" dist="38100" dir="2700000" algn="tl">
                    <a:srgbClr val="000000">
                      <a:alpha val="43137"/>
                    </a:srgbClr>
                  </a:outerShdw>
                </a:effectLst>
              </a:rPr>
              <a:t> </a:t>
            </a:r>
            <a:r>
              <a:rPr lang="en-ZA" sz="3600" dirty="0"/>
              <a:t>to lead.</a:t>
            </a:r>
          </a:p>
          <a:p>
            <a:pPr lvl="1" algn="just"/>
            <a:r>
              <a:rPr lang="en-ZA" sz="3600" dirty="0"/>
              <a:t>A leader must have an evident </a:t>
            </a:r>
            <a:r>
              <a:rPr lang="en-ZA" sz="3600" b="1" dirty="0">
                <a:solidFill>
                  <a:srgbClr val="00B050"/>
                </a:solidFill>
                <a:effectLst>
                  <a:outerShdw blurRad="38100" dist="38100" dir="2700000" algn="tl">
                    <a:srgbClr val="000000">
                      <a:alpha val="43137"/>
                    </a:srgbClr>
                  </a:outerShdw>
                </a:effectLst>
                <a:latin typeface="Limelight" panose="02000000000000000000" pitchFamily="2" charset="0"/>
              </a:rPr>
              <a:t>call</a:t>
            </a:r>
            <a:r>
              <a:rPr lang="en-ZA" sz="3600" dirty="0">
                <a:solidFill>
                  <a:srgbClr val="00B050"/>
                </a:solidFill>
                <a:effectLst>
                  <a:outerShdw blurRad="38100" dist="38100" dir="2700000" algn="tl">
                    <a:srgbClr val="000000">
                      <a:alpha val="43137"/>
                    </a:srgbClr>
                  </a:outerShdw>
                </a:effectLst>
              </a:rPr>
              <a:t> </a:t>
            </a:r>
            <a:r>
              <a:rPr lang="en-ZA" sz="3600" dirty="0"/>
              <a:t>from God</a:t>
            </a:r>
            <a:r>
              <a:rPr lang="en-ZA" sz="3600" dirty="0" smtClean="0"/>
              <a:t>.</a:t>
            </a:r>
            <a:endParaRPr lang="en-ZA" sz="3600" dirty="0"/>
          </a:p>
        </p:txBody>
      </p:sp>
    </p:spTree>
    <p:extLst>
      <p:ext uri="{BB962C8B-B14F-4D97-AF65-F5344CB8AC3E}">
        <p14:creationId xmlns:p14="http://schemas.microsoft.com/office/powerpoint/2010/main" val="373438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5599" y="1420101"/>
            <a:ext cx="11357429" cy="4525963"/>
          </a:xfrm>
        </p:spPr>
        <p:txBody>
          <a:bodyPr>
            <a:normAutofit/>
          </a:bodyPr>
          <a:lstStyle/>
          <a:p>
            <a:pPr lvl="0" algn="just"/>
            <a:r>
              <a:rPr lang="en-ZA" sz="3200" dirty="0"/>
              <a:t>The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elders</a:t>
            </a:r>
            <a:r>
              <a:rPr lang="en-ZA" sz="32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3200" dirty="0"/>
              <a:t>of Israel received David’s leadership.</a:t>
            </a:r>
          </a:p>
          <a:p>
            <a:pPr lvl="0" algn="just"/>
            <a:r>
              <a:rPr lang="en-ZA" sz="3200" dirty="0"/>
              <a:t>David as king was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accountable</a:t>
            </a:r>
            <a:r>
              <a:rPr lang="en-ZA" sz="3200" dirty="0">
                <a:solidFill>
                  <a:srgbClr val="00B050"/>
                </a:solidFill>
                <a:effectLst>
                  <a:outerShdw blurRad="38100" dist="38100" dir="2700000" algn="tl">
                    <a:srgbClr val="000000">
                      <a:alpha val="43137"/>
                    </a:srgbClr>
                  </a:outerShdw>
                </a:effectLst>
                <a:latin typeface="Limelight" panose="02000000000000000000" pitchFamily="2" charset="0"/>
              </a:rPr>
              <a:t> </a:t>
            </a:r>
            <a:r>
              <a:rPr lang="en-ZA" sz="3200" dirty="0"/>
              <a:t>to Yahweh for his flock.</a:t>
            </a:r>
          </a:p>
          <a:p>
            <a:pPr marL="0" indent="0" algn="just">
              <a:buNone/>
            </a:pPr>
            <a:r>
              <a:rPr lang="en-ZA" sz="3200" dirty="0"/>
              <a:t> </a:t>
            </a:r>
          </a:p>
          <a:p>
            <a:pPr marL="0" lvl="0" indent="0" algn="just">
              <a:buNone/>
            </a:pPr>
            <a:r>
              <a:rPr lang="en-ZA" sz="3200" dirty="0"/>
              <a:t>But some of the bravest men in the Kingdom </a:t>
            </a:r>
            <a:r>
              <a:rPr lang="en-ZA" sz="3200" b="1" dirty="0">
                <a:solidFill>
                  <a:srgbClr val="00B050"/>
                </a:solidFill>
                <a:effectLst>
                  <a:outerShdw blurRad="38100" dist="38100" dir="2700000" algn="tl">
                    <a:srgbClr val="000000">
                      <a:alpha val="43137"/>
                    </a:srgbClr>
                  </a:outerShdw>
                </a:effectLst>
                <a:latin typeface="Limelight" panose="02000000000000000000" pitchFamily="2" charset="0"/>
              </a:rPr>
              <a:t>came to David </a:t>
            </a:r>
            <a:r>
              <a:rPr lang="en-ZA" sz="3200" dirty="0"/>
              <a:t>and stood and fought the battle with David.</a:t>
            </a:r>
          </a:p>
          <a:p>
            <a:pPr algn="just"/>
            <a:endParaRPr lang="en-ZA" sz="3200" dirty="0"/>
          </a:p>
        </p:txBody>
      </p:sp>
    </p:spTree>
    <p:extLst>
      <p:ext uri="{BB962C8B-B14F-4D97-AF65-F5344CB8AC3E}">
        <p14:creationId xmlns:p14="http://schemas.microsoft.com/office/powerpoint/2010/main" val="8637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75</TotalTime>
  <Words>2373</Words>
  <Application>Microsoft Office PowerPoint</Application>
  <PresentationFormat>Widescreen</PresentationFormat>
  <Paragraphs>147</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Century Gothic</vt:lpstr>
      <vt:lpstr>Limelight</vt:lpstr>
      <vt:lpstr>Maiandra GD</vt:lpstr>
      <vt:lpstr>Vapor Trail</vt:lpstr>
      <vt:lpstr>PowerPoint Presentation</vt:lpstr>
      <vt:lpstr>PowerPoint Presentation</vt:lpstr>
      <vt:lpstr>PowerPoint Presentation</vt:lpstr>
      <vt:lpstr>PowerPoint Presentation</vt:lpstr>
      <vt:lpstr>This story represents two things here</vt:lpstr>
      <vt:lpstr>DAVID</vt:lpstr>
      <vt:lpstr>DAVID</vt:lpstr>
      <vt:lpstr>Not everyone in Judah were warriors. David had vulnerable people to protect. He was King, Shepherd and Warrior.</vt:lpstr>
      <vt:lpstr>PowerPoint Presentation</vt:lpstr>
      <vt:lpstr>DAVID’S MEN OF VALOUR</vt:lpstr>
      <vt:lpstr>DAVID’S MEN OF VALOUR</vt:lpstr>
      <vt:lpstr>2 Sam 23:8  “These are the names of the mighty men whom David had…”</vt:lpstr>
      <vt:lpstr>1 Chron 11:10 Now these were the heads of the mighty men whom David had, who strengthened themselves with him in his kingdom, with all Israel, to make him king, according to the word of the LORD concerning Israel.</vt:lpstr>
      <vt:lpstr>2.1 Two of David’s mighty men</vt:lpstr>
      <vt:lpstr>2.1.1 Jashobeam the son of a Hachmonite, chief of the captains</vt:lpstr>
      <vt:lpstr>2.1.2 After him was Eleazar the son of Dodo, the Ahohite</vt:lpstr>
      <vt:lpstr>What characterized these men? </vt:lpstr>
      <vt:lpstr>The church needs mighty men who are attracted to the person of Christ.</vt:lpstr>
      <vt:lpstr>A. THE CAUSE</vt:lpstr>
      <vt:lpstr>It is a team cause</vt:lpstr>
      <vt:lpstr>PowerPoint Presentation</vt:lpstr>
      <vt:lpstr>B. THE COMMITMENT</vt:lpstr>
      <vt:lpstr>PowerPoint Presentation</vt:lpstr>
      <vt:lpstr>a) commitment which endures exhaustion</vt:lpstr>
      <vt:lpstr>A. commitment which spurns the attitude of the crowd</vt:lpstr>
      <vt:lpstr>PowerPoint Presentation</vt:lpstr>
      <vt:lpstr>d) A commitment which takes the initiative</vt:lpstr>
      <vt:lpstr>PowerPoint Presentation</vt:lpstr>
      <vt:lpstr>PowerPoint Presentation</vt:lpstr>
      <vt:lpstr>e) A commitment which risks life itself, if need be</vt:lpstr>
      <vt:lpstr>PowerPoint Presentation</vt:lpstr>
      <vt:lpstr>Conclusion</vt:lpstr>
      <vt:lpstr>PowerPoint Presentation</vt:lpstr>
      <vt:lpstr>PowerPoint Presentation</vt:lpstr>
      <vt:lpstr>They were in the same battle as their leader</vt:lpstr>
      <vt:lpstr>This is a story of the mutual commitment in leadership.</vt:lpstr>
      <vt:lpstr>This is an honour roll of David’s Leaders.</vt:lpstr>
      <vt:lpstr>EVERYONE DID NOT FOLLOW DAVID’S VISION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Venter</dc:creator>
  <cp:lastModifiedBy>Riaan</cp:lastModifiedBy>
  <cp:revision>18</cp:revision>
  <dcterms:created xsi:type="dcterms:W3CDTF">2020-06-29T15:14:29Z</dcterms:created>
  <dcterms:modified xsi:type="dcterms:W3CDTF">2020-07-01T06:22:06Z</dcterms:modified>
</cp:coreProperties>
</file>